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19" r:id="rId6"/>
    <p:sldMasterId id="2147485272" r:id="rId7"/>
  </p:sldMasterIdLst>
  <p:notesMasterIdLst>
    <p:notesMasterId r:id="rId52"/>
  </p:notesMasterIdLst>
  <p:handoutMasterIdLst>
    <p:handoutMasterId r:id="rId53"/>
  </p:handoutMasterIdLst>
  <p:sldIdLst>
    <p:sldId id="2147479942" r:id="rId8"/>
    <p:sldId id="2147480148" r:id="rId9"/>
    <p:sldId id="2147480098" r:id="rId10"/>
    <p:sldId id="2147480063" r:id="rId11"/>
    <p:sldId id="2147480062" r:id="rId12"/>
    <p:sldId id="2147480067" r:id="rId13"/>
    <p:sldId id="2147480066" r:id="rId14"/>
    <p:sldId id="2147480065" r:id="rId15"/>
    <p:sldId id="2147480064" r:id="rId16"/>
    <p:sldId id="2147479888" r:id="rId17"/>
    <p:sldId id="2147480071" r:id="rId18"/>
    <p:sldId id="2147479946" r:id="rId19"/>
    <p:sldId id="2147479976" r:id="rId20"/>
    <p:sldId id="2147480141" r:id="rId21"/>
    <p:sldId id="2147480142" r:id="rId22"/>
    <p:sldId id="2147479947" r:id="rId23"/>
    <p:sldId id="2147479948" r:id="rId24"/>
    <p:sldId id="2147479949" r:id="rId25"/>
    <p:sldId id="2147479950" r:id="rId26"/>
    <p:sldId id="2147479951" r:id="rId27"/>
    <p:sldId id="2147479952" r:id="rId28"/>
    <p:sldId id="2147479953" r:id="rId29"/>
    <p:sldId id="2147479955" r:id="rId30"/>
    <p:sldId id="2147479956" r:id="rId31"/>
    <p:sldId id="2147479957" r:id="rId32"/>
    <p:sldId id="2147479959" r:id="rId33"/>
    <p:sldId id="2147479780" r:id="rId34"/>
    <p:sldId id="2147479781" r:id="rId35"/>
    <p:sldId id="2147479960" r:id="rId36"/>
    <p:sldId id="2147480117" r:id="rId37"/>
    <p:sldId id="2147480131" r:id="rId38"/>
    <p:sldId id="2147479970" r:id="rId39"/>
    <p:sldId id="2147480101" r:id="rId40"/>
    <p:sldId id="2147480080" r:id="rId41"/>
    <p:sldId id="2147479972" r:id="rId42"/>
    <p:sldId id="2147480102" r:id="rId43"/>
    <p:sldId id="2147480103" r:id="rId44"/>
    <p:sldId id="2147480104" r:id="rId45"/>
    <p:sldId id="2147480105" r:id="rId46"/>
    <p:sldId id="2147480051" r:id="rId47"/>
    <p:sldId id="2147480138" r:id="rId48"/>
    <p:sldId id="2147480143" r:id="rId49"/>
    <p:sldId id="2147480144" r:id="rId50"/>
    <p:sldId id="2147480054"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AOAI Overview" id="{FAB8D185-6369-8A42-AA06-197690EFE972}">
          <p14:sldIdLst>
            <p14:sldId id="2147479942"/>
            <p14:sldId id="2147480148"/>
            <p14:sldId id="2147480098"/>
            <p14:sldId id="2147480063"/>
            <p14:sldId id="2147480062"/>
            <p14:sldId id="2147480067"/>
            <p14:sldId id="2147480066"/>
            <p14:sldId id="2147480065"/>
            <p14:sldId id="2147480064"/>
            <p14:sldId id="2147479888"/>
            <p14:sldId id="2147480071"/>
          </p14:sldIdLst>
        </p14:section>
        <p14:section name="Introduction to AOAI Models" id="{E6D73983-1E66-2244-A3EA-B876DC4F0146}">
          <p14:sldIdLst>
            <p14:sldId id="2147479946"/>
            <p14:sldId id="2147479976"/>
            <p14:sldId id="2147480141"/>
            <p14:sldId id="2147480142"/>
          </p14:sldIdLst>
        </p14:section>
        <p14:section name="GPT-3 Overview" id="{AB5B1B05-CDA6-1044-97CF-E20A392C1778}">
          <p14:sldIdLst>
            <p14:sldId id="2147479947"/>
            <p14:sldId id="2147479948"/>
            <p14:sldId id="2147479949"/>
            <p14:sldId id="2147479950"/>
          </p14:sldIdLst>
        </p14:section>
        <p14:section name="Codex Overview" id="{4F6066FD-34C2-3241-9032-5D99B7F8D872}">
          <p14:sldIdLst>
            <p14:sldId id="2147479951"/>
            <p14:sldId id="2147479952"/>
            <p14:sldId id="2147479953"/>
            <p14:sldId id="2147479955"/>
            <p14:sldId id="2147479956"/>
            <p14:sldId id="2147479957"/>
          </p14:sldIdLst>
        </p14:section>
        <p14:section name="DALL-E 2 Overview" id="{B7392F31-5AE2-764E-9E8F-2AA716096F27}">
          <p14:sldIdLst>
            <p14:sldId id="2147479959"/>
            <p14:sldId id="2147479780"/>
            <p14:sldId id="2147479781"/>
            <p14:sldId id="2147479960"/>
          </p14:sldIdLst>
        </p14:section>
        <p14:section name="Why OAI vs AOAI" id="{6FE17057-5334-B249-91A3-F3F81FF9C892}">
          <p14:sldIdLst>
            <p14:sldId id="2147480117"/>
            <p14:sldId id="2147480131"/>
            <p14:sldId id="2147479970"/>
          </p14:sldIdLst>
        </p14:section>
        <p14:section name="Uses &amp; Capabilities" id="{99BC0452-8791-A547-AE3F-AE50A0D99DDE}">
          <p14:sldIdLst>
            <p14:sldId id="2147480101"/>
            <p14:sldId id="2147480080"/>
            <p14:sldId id="2147479972"/>
            <p14:sldId id="2147480102"/>
            <p14:sldId id="2147480103"/>
            <p14:sldId id="2147480104"/>
            <p14:sldId id="2147480105"/>
          </p14:sldIdLst>
        </p14:section>
        <p14:section name="Billing &amp; Pricing" id="{6C99A09E-AF33-3C4C-BE4F-21243F8F154F}">
          <p14:sldIdLst>
            <p14:sldId id="2147480051"/>
          </p14:sldIdLst>
        </p14:section>
        <p14:section name="Customer Examples" id="{A57F1E13-08D4-D34B-B999-E40BB3303A47}">
          <p14:sldIdLst>
            <p14:sldId id="2147480138"/>
            <p14:sldId id="2147480143"/>
            <p14:sldId id="2147480144"/>
            <p14:sldId id="2147480054"/>
          </p14:sldIdLst>
        </p14:section>
      </p14:sectionLst>
    </p:ext>
    <p:ext uri="{EFAFB233-063F-42B5-8137-9DF3F51BA10A}">
      <p15:sldGuideLst xmlns:p15="http://schemas.microsoft.com/office/powerpoint/2012/main">
        <p15:guide id="2" pos="3840">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4A7E39-7D96-D02E-BA3B-CABD59177425}" name="Danielle Cass" initials="DC" userId="S::dcass@microsoft.com::b3d01de7-d526-4d22-be84-4a4e70424d40" providerId="AD"/>
  <p188:author id="{0F4EF941-DB96-A42C-1FFB-E0974579A9F8}" name="Simon Lacasse" initials="SL" userId="S::simonlacasse@microsoft.com::dd2a5fea-4a3e-4381-b44f-3e5963a308d8" providerId="AD"/>
  <p188:author id="{0FB41745-652E-2147-2A4A-50176497E60F}" name="Keyuna Evans (CELA)" initials="KE" userId="S::keevans@microsoft.com::653310ed-6ca1-49d8-8b9c-3ff545fb456e" providerId="AD"/>
  <p188:author id="{556C614D-4899-82EC-02DF-A68B9FDB6792}" name="Jixin (Gin) Jia" initials="JJ" userId="S::jixinjia@microsoft.com::8d3550ee-9ffd-4764-b25e-a57b66351277" providerId="AD"/>
  <p188:author id="{EBA71296-9AEB-477F-EC1F-C007FB044701}" name="Belinda Stephenson (CELA)" initials="B(" userId="S::bestephenson@microsoft.com::f7ea2b9c-10f9-49f6-bfe5-869a6257f6f5" providerId="AD"/>
  <p188:author id="{65FCEB9C-CC83-C859-6DE5-3EB0F936902E}" name="Matt Sinclair" initials="MS" userId="S::masincla@microsoft.com::9cd43a6b-3ef9-4cae-8ec7-7e1ef0cd2883" providerId="AD"/>
  <p188:author id="{0BEA15AB-8A1F-9E07-024A-2B5AD4C9D619}" name="Mallory Monsma (she/her)" initials="MM(" userId="S::mamonsma@microsoft.com::8c4072d6-91ef-40a7-96da-10e060934994" providerId="AD"/>
  <p188:author id="{239836EF-1AB9-19FF-B637-F258D7C97C08}" name="Amit Bahree" initials="AB" userId="Amit Bahre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7FB"/>
    <a:srgbClr val="D9D9D9"/>
    <a:srgbClr val="000000"/>
    <a:srgbClr val="666666"/>
    <a:srgbClr val="FFFFFF"/>
    <a:srgbClr val="8661C5"/>
    <a:srgbClr val="D59DFF"/>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370F8-FC5D-40A3-ACFA-F0045C72A067}" v="2" dt="2023-03-06T20:02:43.593"/>
    <p1510:client id="{83978727-6388-AB4B-9DA0-3AD1568832B0}" v="245" dt="2023-03-06T16:44:24.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694"/>
  </p:normalViewPr>
  <p:slideViewPr>
    <p:cSldViewPr snapToGrid="0">
      <p:cViewPr varScale="1">
        <p:scale>
          <a:sx n="121" d="100"/>
          <a:sy n="121" d="100"/>
        </p:scale>
        <p:origin x="744" y="176"/>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customXml" Target="../customXml/item5.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 Id="rId6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4/18/23 9:12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4/18/23 9:12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penai.com/api/pric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beta.openai.com/docs/guides/fine-tun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owerbi.microsoft.com/en-us/blog/enabling-intelligent-experiences-with-power-bi-for-developers-data-scientists-and-data-engineer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blogs.microsoft.com/premier-developer/getting-started-with-gpt-3-in-power-platfor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ka.ms/AOAI-FieldFAQ"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blog/2022-09-07-research-quantifying-github-copilots-impact-on-developer-productivity-and-happines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Narrative/talk track:</a:t>
            </a:r>
          </a:p>
          <a:p>
            <a:r>
              <a:rPr lang="en-US" b="1"/>
              <a:t>The MSFT / OpenAI partnership and how we collaborate</a:t>
            </a:r>
          </a:p>
          <a:p>
            <a:pPr algn="l"/>
            <a:r>
              <a:rPr lang="en-US" b="0" i="0">
                <a:solidFill>
                  <a:srgbClr val="D1D5DB"/>
                </a:solidFill>
                <a:effectLst/>
                <a:latin typeface="Söhne"/>
              </a:rPr>
              <a:t>Microsoft has formed a partnership with OpenAI to collaborate on the development of artificial intelligence technologies. The partnership aims to accelerate the development of advanced AI systems and bring the benefits of AI to more people.</a:t>
            </a:r>
          </a:p>
          <a:p>
            <a:pPr algn="l"/>
            <a:r>
              <a:rPr lang="en-US" b="0" i="0">
                <a:solidFill>
                  <a:srgbClr val="D1D5DB"/>
                </a:solidFill>
                <a:effectLst/>
                <a:latin typeface="Söhne"/>
              </a:rPr>
              <a:t>As part of the partnership, Microsoft and OpenAI have agreed to work together on several key areas, including:</a:t>
            </a:r>
          </a:p>
          <a:p>
            <a:pPr algn="l">
              <a:buFont typeface="Arial" panose="020B0604020202020204" pitchFamily="34" charset="0"/>
              <a:buChar char="•"/>
            </a:pPr>
            <a:r>
              <a:rPr lang="en-US" b="0" i="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a:solidFill>
                  <a:srgbClr val="D1D5DB"/>
                </a:solidFill>
                <a:effectLst/>
                <a:latin typeface="Söhne"/>
              </a:rPr>
              <a:t>Building an AI computing platform: Microsoft and OpenAI will work together to build a new AI computing platform that will allow developers to easily access and use advanced AI models and algorithms.</a:t>
            </a:r>
          </a:p>
          <a:p>
            <a:pPr algn="l">
              <a:buFont typeface="Arial" panose="020B0604020202020204" pitchFamily="34" charset="0"/>
              <a:buChar char="•"/>
            </a:pPr>
            <a:r>
              <a:rPr lang="en-US" b="0" i="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a:solidFill>
                  <a:srgbClr val="D1D5DB"/>
                </a:solidFill>
                <a:effectLst/>
                <a:latin typeface="Söhne"/>
              </a:rPr>
              <a:t>Microsoft has also announced it will use </a:t>
            </a:r>
            <a:r>
              <a:rPr lang="en-US" b="0" i="0" err="1">
                <a:solidFill>
                  <a:srgbClr val="D1D5DB"/>
                </a:solidFill>
                <a:effectLst/>
                <a:latin typeface="Söhne"/>
              </a:rPr>
              <a:t>OpenAI's</a:t>
            </a:r>
            <a:r>
              <a:rPr lang="en-US" b="0" i="0">
                <a:solidFill>
                  <a:srgbClr val="D1D5DB"/>
                </a:solidFill>
                <a:effectLst/>
                <a:latin typeface="Söhne"/>
              </a:rPr>
              <a:t> GPT-3 technology to add more capabilities to its products such as Cortana, Power Virtual Agents and Dynamics 365.</a:t>
            </a:r>
          </a:p>
          <a:p>
            <a:pPr algn="l"/>
            <a:r>
              <a:rPr lang="en-US" b="0" i="0">
                <a:solidFill>
                  <a:srgbClr val="D1D5DB"/>
                </a:solidFill>
                <a:effectLst/>
                <a:latin typeface="Söhne"/>
              </a:rPr>
              <a:t>Additionally Microsoft has also made an investment in OpenAI, allowing the company to use Microsoft Azure as its preferred cloud platform, and allowing OpenAI to tap into the vast resources of Microsoft to accelerate its research. This partnership gives OpenAI the ability to scale its models and services on Azure and make them more widely available to customers.</a:t>
            </a:r>
          </a:p>
          <a:p>
            <a:pPr algn="l"/>
            <a:r>
              <a:rPr lang="en-US" b="0" i="0">
                <a:solidFill>
                  <a:srgbClr val="D1D5DB"/>
                </a:solidFill>
                <a:effectLst/>
                <a:latin typeface="Söhne"/>
              </a:rPr>
              <a:t>Overall, the partnership between Microsoft and OpenAI aims to accelerate the development and use of advanced AI technologies, with a focus on making AI more accessible to developers and organizations, in order to bring the benefits of AI to more people.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572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GPT-3 is for text completion. A set of models that can understand and generate natural language.</a:t>
            </a:r>
          </a:p>
          <a:p>
            <a:r>
              <a:rPr lang="en-US"/>
              <a:t>Codex is a set of models that can understand and generate code, including translating natural language to code. It </a:t>
            </a:r>
            <a:r>
              <a:rPr lang="en-US" b="0" i="0">
                <a:solidFill>
                  <a:srgbClr val="353740"/>
                </a:solidFill>
                <a:effectLst/>
                <a:latin typeface="ColfaxAI"/>
              </a:rPr>
              <a:t>is a descendant of GPT-3 that’s been trained on both natural language and code</a:t>
            </a:r>
            <a:r>
              <a:rPr lang="en-US"/>
              <a:t>.</a:t>
            </a:r>
          </a:p>
          <a:p>
            <a:r>
              <a:rPr lang="en-US"/>
              <a:t>DALL•E is a set of models that can generate or manipulate images from natural language.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119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53740"/>
                </a:solidFill>
                <a:effectLst/>
                <a:latin typeface="ColfaxAI"/>
              </a:rPr>
              <a:t>While Davinci is generally the most capable, the other models can perform certain tasks extremely well with significant speed or </a:t>
            </a:r>
            <a:r>
              <a:rPr lang="en-US" b="0" i="0" u="none" strike="noStrike">
                <a:solidFill>
                  <a:srgbClr val="10A37F"/>
                </a:solidFill>
                <a:effectLst/>
                <a:latin typeface="ColfaxAI"/>
                <a:hlinkClick r:id="rId3"/>
              </a:rPr>
              <a:t>cost advantages</a:t>
            </a:r>
            <a:r>
              <a:rPr lang="en-US" b="0" i="0">
                <a:solidFill>
                  <a:srgbClr val="353740"/>
                </a:solidFill>
                <a:effectLst/>
                <a:latin typeface="ColfaxAI"/>
              </a:rPr>
              <a:t>. For example, Curie can perform many of the same tasks as Davinci, but faster and for 1/10th the cost.</a:t>
            </a:r>
          </a:p>
          <a:p>
            <a:pPr algn="l"/>
            <a:r>
              <a:rPr lang="en-US" b="0" i="0">
                <a:solidFill>
                  <a:srgbClr val="353740"/>
                </a:solidFill>
                <a:effectLst/>
                <a:latin typeface="ColfaxAI"/>
              </a:rPr>
              <a:t>We recommend using Davinci while experimenting since it will yield the best results. Once you’ve got things working, we encourage trying the other models to see if you can get the same results with lower latency. You may also be able to improve the other models’ performance by </a:t>
            </a:r>
            <a:r>
              <a:rPr lang="en-US" b="0" i="0" u="none" strike="noStrike">
                <a:solidFill>
                  <a:srgbClr val="10A37F"/>
                </a:solidFill>
                <a:effectLst/>
                <a:latin typeface="ColfaxAI"/>
                <a:hlinkClick r:id="rId4"/>
              </a:rPr>
              <a:t>fine-tuning</a:t>
            </a:r>
            <a:r>
              <a:rPr lang="en-US" b="0" i="0">
                <a:solidFill>
                  <a:srgbClr val="353740"/>
                </a:solidFill>
                <a:effectLst/>
                <a:latin typeface="ColfaxAI"/>
              </a:rPr>
              <a:t> them on a specific task.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279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526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960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655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Prompt design (or prompt engineering)</a:t>
            </a:r>
          </a:p>
          <a:p>
            <a:pPr algn="l"/>
            <a:r>
              <a:rPr lang="en-US" b="0" i="0">
                <a:solidFill>
                  <a:srgbClr val="353740"/>
                </a:solidFill>
                <a:effectLst/>
                <a:latin typeface="ColfaxAI"/>
              </a:rPr>
              <a:t>There are three basic guidelines to creating prompts:</a:t>
            </a:r>
          </a:p>
          <a:p>
            <a:pPr algn="l"/>
            <a:r>
              <a:rPr lang="en-US" b="1" i="0">
                <a:solidFill>
                  <a:srgbClr val="353740"/>
                </a:solidFill>
                <a:effectLst/>
                <a:latin typeface="ColfaxAI"/>
              </a:rPr>
              <a:t>Show and tell.</a:t>
            </a:r>
            <a:r>
              <a:rPr lang="en-US" b="0" i="0">
                <a:solidFill>
                  <a:srgbClr val="353740"/>
                </a:solidFill>
                <a:effectLst/>
                <a:latin typeface="ColfaxAI"/>
              </a:rPr>
              <a:t> Make it clear what you want either through instructions, examples, or a combination of the two. If you want the model to rank a list of items in alphabetical order or to classify a paragraph by sentiment, show it that's what you want.</a:t>
            </a:r>
          </a:p>
          <a:p>
            <a:pPr algn="l"/>
            <a:r>
              <a:rPr lang="en-US" b="1" i="0">
                <a:solidFill>
                  <a:srgbClr val="353740"/>
                </a:solidFill>
                <a:effectLst/>
                <a:latin typeface="ColfaxAI"/>
              </a:rPr>
              <a:t>Provide quality data.</a:t>
            </a:r>
            <a:r>
              <a:rPr lang="en-US" b="0" i="0">
                <a:solidFill>
                  <a:srgbClr val="353740"/>
                </a:solidFill>
                <a:effectLst/>
                <a:latin typeface="ColfaxAI"/>
              </a:rPr>
              <a:t> If you're trying to build a classifier or get the model to follow a pattern, make sure that there are enough examples. Be sure to proofread your examples — the model is usually smart enough to see through basic spelling mistakes and give you a response, but it also might assume this is intentional and it can affect the response.</a:t>
            </a:r>
          </a:p>
          <a:p>
            <a:pPr algn="l"/>
            <a:r>
              <a:rPr lang="en-US" b="1" i="0">
                <a:solidFill>
                  <a:srgbClr val="353740"/>
                </a:solidFill>
                <a:effectLst/>
                <a:latin typeface="ColfaxAI"/>
              </a:rPr>
              <a:t>Check your settings.</a:t>
            </a:r>
            <a:r>
              <a:rPr lang="en-US" b="0" i="0">
                <a:solidFill>
                  <a:srgbClr val="353740"/>
                </a:solidFill>
                <a:effectLst/>
                <a:latin typeface="ColfaxAI"/>
              </a:rPr>
              <a:t> The temperature and </a:t>
            </a:r>
            <a:r>
              <a:rPr lang="en-US" b="0" i="0" err="1">
                <a:solidFill>
                  <a:srgbClr val="353740"/>
                </a:solidFill>
                <a:effectLst/>
                <a:latin typeface="ColfaxAI"/>
              </a:rPr>
              <a:t>top_p</a:t>
            </a:r>
            <a:r>
              <a:rPr lang="en-US" b="0" i="0">
                <a:solidFill>
                  <a:srgbClr val="353740"/>
                </a:solidFill>
                <a:effectLst/>
                <a:latin typeface="ColfaxAI"/>
              </a:rPr>
              <a:t> settings control how deterministic the model is in generating a response. If you're asking it for a response where there's only one right answer, then you'd want to set these lower. If you're looking for more diverse responses, then you might want to set them higher. The number one mistake people use with these settings is assuming that they're "cleverness" or "creativity" controls.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556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47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367" rtl="0" eaLnBrk="1" latinLnBrk="0" hangingPunct="1">
              <a:lnSpc>
                <a:spcPct val="90000"/>
              </a:lnSpc>
              <a:spcAft>
                <a:spcPts val="333"/>
              </a:spcAft>
            </a:pPr>
            <a:endParaRPr lang="en-IL"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4/18/23 11:46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477952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9955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8665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1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411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can use natural language to describe what they’re trying to accomplish and have Power BI automatically create a DAX expression for them, powered by GPT-3. By using natural language to create DAX calculations, we are further democratizing the ability to create sophisticated business logic without having to become a DAX expert. </a:t>
            </a:r>
          </a:p>
          <a:p>
            <a:endParaRPr lang="en-US"/>
          </a:p>
          <a:p>
            <a:r>
              <a:rPr lang="en-US"/>
              <a:t>More information: </a:t>
            </a:r>
            <a:r>
              <a:rPr lang="en-US">
                <a:hlinkClick r:id="rId3"/>
              </a:rPr>
              <a:t>Enabling intelligent experiences with Power BI for developers, data scientists, and data engineers | Microsoft Power BI Blog | Microsoft Power BI</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996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can generate Power </a:t>
            </a:r>
            <a:r>
              <a:rPr lang="en-US" err="1"/>
              <a:t>Fx</a:t>
            </a:r>
            <a:r>
              <a:rPr lang="en-US"/>
              <a:t> formulas with the help of the GPT-3 model and use them to build your app in Power Platform.</a:t>
            </a:r>
          </a:p>
          <a:p>
            <a:endParaRPr lang="en-US"/>
          </a:p>
          <a:p>
            <a:r>
              <a:rPr lang="en-US"/>
              <a:t>More information: </a:t>
            </a:r>
            <a:r>
              <a:rPr lang="en-US">
                <a:hlinkClick r:id="rId3"/>
              </a:rPr>
              <a:t>Getting Started with GPT-3 in Power Platform - Developer Support (microsoft.com)</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014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2374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RTL, the largest media company in Germany, will create personalized imagery for audiobook and podcast listeners as part of their subscription service</a:t>
            </a:r>
          </a:p>
        </p:txBody>
      </p:sp>
      <p:sp>
        <p:nvSpPr>
          <p:cNvPr id="4" name="Slide Number Placeholder 3"/>
          <p:cNvSpPr>
            <a:spLocks noGrp="1"/>
          </p:cNvSpPr>
          <p:nvPr>
            <p:ph type="sldNum" sz="quarter" idx="5"/>
          </p:nvPr>
        </p:nvSpPr>
        <p:spPr/>
        <p:txBody>
          <a:bodyPr/>
          <a:lstStyle/>
          <a:p>
            <a:fld id="{B52741CD-43F9-4B69-9BC3-C3B4CCD3B9B2}" type="slidenum">
              <a:rPr lang="en-CA" smtClean="0"/>
              <a:t>27</a:t>
            </a:fld>
            <a:endParaRPr lang="en-CA"/>
          </a:p>
        </p:txBody>
      </p:sp>
    </p:spTree>
    <p:extLst>
      <p:ext uri="{BB962C8B-B14F-4D97-AF65-F5344CB8AC3E}">
        <p14:creationId xmlns:p14="http://schemas.microsoft.com/office/powerpoint/2010/main" val="444301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Mattel has been using DALLE to spark creativity across the entire organization from toy design to marketing</a:t>
            </a:r>
          </a:p>
        </p:txBody>
      </p:sp>
      <p:sp>
        <p:nvSpPr>
          <p:cNvPr id="4" name="Slide Number Placeholder 3"/>
          <p:cNvSpPr>
            <a:spLocks noGrp="1"/>
          </p:cNvSpPr>
          <p:nvPr>
            <p:ph type="sldNum" sz="quarter" idx="5"/>
          </p:nvPr>
        </p:nvSpPr>
        <p:spPr/>
        <p:txBody>
          <a:bodyPr/>
          <a:lstStyle/>
          <a:p>
            <a:fld id="{B52741CD-43F9-4B69-9BC3-C3B4CCD3B9B2}" type="slidenum">
              <a:rPr lang="en-CA" smtClean="0"/>
              <a:t>28</a:t>
            </a:fld>
            <a:endParaRPr lang="en-CA"/>
          </a:p>
        </p:txBody>
      </p:sp>
    </p:spTree>
    <p:extLst>
      <p:ext uri="{BB962C8B-B14F-4D97-AF65-F5344CB8AC3E}">
        <p14:creationId xmlns:p14="http://schemas.microsoft.com/office/powerpoint/2010/main" val="4067249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285750" indent="-285750">
              <a:lnSpc>
                <a:spcPct val="107000"/>
              </a:lnSpc>
              <a:spcAft>
                <a:spcPts val="800"/>
              </a:spcAft>
              <a:buFontTx/>
              <a:buChar char="-"/>
            </a:pPr>
            <a:r>
              <a:rPr lang="en-CA" sz="1800">
                <a:effectLst/>
                <a:latin typeface="Calibri" panose="020F0502020204030204" pitchFamily="34" charset="0"/>
                <a:ea typeface="Calibri" panose="020F0502020204030204" pitchFamily="34" charset="0"/>
                <a:cs typeface="Times New Roman" panose="02020603050405020304" pitchFamily="18" charset="0"/>
              </a:rPr>
              <a:t>Other more advanced use cases where </a:t>
            </a:r>
            <a:r>
              <a:rPr lang="en-CA" sz="1800" err="1">
                <a:effectLst/>
                <a:latin typeface="Calibri" panose="020F0502020204030204" pitchFamily="34" charset="0"/>
                <a:ea typeface="Calibri" panose="020F0502020204030204" pitchFamily="34" charset="0"/>
                <a:cs typeface="Times New Roman" panose="02020603050405020304" pitchFamily="18" charset="0"/>
              </a:rPr>
              <a:t>OpenAI</a:t>
            </a:r>
            <a:r>
              <a:rPr lang="en-CA" sz="1800">
                <a:effectLst/>
                <a:latin typeface="Calibri" panose="020F0502020204030204" pitchFamily="34" charset="0"/>
                <a:ea typeface="Calibri" panose="020F0502020204030204" pitchFamily="34" charset="0"/>
                <a:cs typeface="Times New Roman" panose="02020603050405020304" pitchFamily="18" charset="0"/>
              </a:rPr>
              <a:t> could be a good fit:</a:t>
            </a:r>
          </a:p>
          <a:p>
            <a:pPr marL="742950" lvl="1" indent="-285750">
              <a:lnSpc>
                <a:spcPct val="107000"/>
              </a:lnSpc>
              <a:spcAft>
                <a:spcPts val="800"/>
              </a:spcAft>
              <a:buFontTx/>
              <a:buChar char="-"/>
            </a:pPr>
            <a:r>
              <a:rPr lang="en-CA" sz="1800">
                <a:effectLst/>
                <a:latin typeface="Calibri" panose="020F0502020204030204" pitchFamily="34" charset="0"/>
                <a:ea typeface="Calibri" panose="020F0502020204030204" pitchFamily="34" charset="0"/>
                <a:cs typeface="Times New Roman" panose="02020603050405020304" pitchFamily="18" charset="0"/>
              </a:rPr>
              <a:t>Customizing / fine-tuning an embeddings model for search scenarios or domain specific semantic matching </a:t>
            </a:r>
          </a:p>
          <a:p>
            <a:pPr marL="742950" lvl="1" indent="-285750">
              <a:lnSpc>
                <a:spcPct val="107000"/>
              </a:lnSpc>
              <a:spcAft>
                <a:spcPts val="800"/>
              </a:spcAft>
              <a:buFontTx/>
              <a:buChar char="-"/>
            </a:pPr>
            <a:r>
              <a:rPr lang="en-CA" sz="1800">
                <a:effectLst/>
                <a:latin typeface="Calibri" panose="020F0502020204030204" pitchFamily="34" charset="0"/>
                <a:ea typeface="Calibri" panose="020F0502020204030204" pitchFamily="34" charset="0"/>
                <a:cs typeface="Times New Roman" panose="02020603050405020304" pitchFamily="18" charset="0"/>
              </a:rPr>
              <a:t>Synthetic Data generation for training ML models</a:t>
            </a:r>
          </a:p>
          <a:p>
            <a:pPr marL="742950" lvl="1" indent="-285750">
              <a:lnSpc>
                <a:spcPct val="107000"/>
              </a:lnSpc>
              <a:spcAft>
                <a:spcPts val="800"/>
              </a:spcAft>
              <a:buFontTx/>
              <a:buChar char="-"/>
            </a:pPr>
            <a:r>
              <a:rPr lang="en-CA" sz="1800">
                <a:effectLst/>
                <a:latin typeface="Calibri" panose="020F0502020204030204" pitchFamily="34" charset="0"/>
                <a:ea typeface="Calibri" panose="020F0502020204030204" pitchFamily="34" charset="0"/>
                <a:cs typeface="Times New Roman" panose="02020603050405020304" pitchFamily="18" charset="0"/>
              </a:rPr>
              <a:t>Scenario’s where model adaptive learning is required, reinforcement learning (*InstructGPT-text-davinci-003)</a:t>
            </a:r>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4/18/23 9:12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71265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800" b="0" i="0" kern="1200">
                <a:solidFill>
                  <a:srgbClr val="D1D5DB"/>
                </a:solidFill>
                <a:effectLst/>
                <a:latin typeface="Söhne"/>
                <a:ea typeface="+mn-ea"/>
                <a:cs typeface="+mn-cs"/>
              </a:rPr>
              <a:t>Narrative/talk track: </a:t>
            </a:r>
          </a:p>
          <a:p>
            <a:pPr marL="0" algn="l" rtl="0" eaLnBrk="1" latinLnBrk="0" hangingPunct="1">
              <a:spcBef>
                <a:spcPts val="0"/>
              </a:spcBef>
              <a:spcAft>
                <a:spcPts val="0"/>
              </a:spcAft>
            </a:pPr>
            <a:r>
              <a:rPr lang="en-US" sz="1800" b="1" i="0" kern="1200">
                <a:solidFill>
                  <a:srgbClr val="D1D5DB"/>
                </a:solidFill>
                <a:effectLst/>
                <a:latin typeface="Söhne"/>
                <a:ea typeface="+mn-ea"/>
                <a:cs typeface="+mn-cs"/>
              </a:rPr>
              <a:t>What is a brief history of artificial intelligence?</a:t>
            </a: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Artificial intelligence (AI) has a long and storied history that spans many decades. Some of the earliest work in AI was done in the 1950s and 1960s, when researchers first began to explore the possibility of creating machines that could "think" like humans.</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 Researchers in this field developed early versions of what are now known as expert systems, which are computer programs that mimic the decision-making abilities of human experts in a specific domain.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1970s and 1980s, AI research began to shift away from symbolic AI and towards "sub-symbolic" AI, which involves using statistical methods and mathematical models to solve problems. This shift was driven in part by the realization that symbolic AI was too complex and difficult to scale, and in part by the development of new computer hardware that made it possible to process large amounts of data quickly.</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1990s and 2000s, AI research continued to evolve, and new subfields began to emerge. One of these was "machine learning," which focuses on creating algorithms that allow computers to learn from data without being explicitly programmed. Another was "neural networks," which are mathematical models inspired by the structure and function of the human brain.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Recently, Generative Models like GPT-3 and DALL-E, Variational Autoencoders, Generative Adversarial Networks and many more have risen and continue to advance the field of AI. These models are able to generate new examples that are similar to examples from a given dataset. It is being used in diverse fields such as natural language processing, computer vision, speech recognition and many more.</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Overall, AI has come a long way since its inception in the 1950s, and it continues to evolve and improve at a rapid pace today.</a:t>
            </a:r>
            <a:endParaRPr lang="en-US">
              <a:effectLst/>
            </a:endParaRPr>
          </a:p>
          <a:p>
            <a:endParaRPr lang="en-US" b="1"/>
          </a:p>
          <a:p>
            <a:r>
              <a:rPr lang="en-US" b="1"/>
              <a:t>What is Generative AI and where does it fit into the scope of AI?</a:t>
            </a:r>
          </a:p>
          <a:p>
            <a:pPr algn="l"/>
            <a:r>
              <a:rPr lang="en-US" b="0" i="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r>
              <a:rPr lang="en-US" b="0" i="0">
                <a:solidFill>
                  <a:srgbClr val="D1D5DB"/>
                </a:solidFill>
                <a:effectLst/>
                <a:latin typeface="Söhne"/>
              </a:rPr>
              <a:t>Generative AI models can be classified into two broad categories: generative models and discriminative models. Generative models such as GPT-3, DALL-E, Variational Autoencoders </a:t>
            </a:r>
            <a:r>
              <a:rPr lang="en-US" b="0" i="0" err="1">
                <a:solidFill>
                  <a:srgbClr val="D1D5DB"/>
                </a:solidFill>
                <a:effectLst/>
                <a:latin typeface="Söhne"/>
              </a:rPr>
              <a:t>etc</a:t>
            </a:r>
            <a:r>
              <a:rPr lang="en-US" b="0" i="0">
                <a:solidFill>
                  <a:srgbClr val="D1D5DB"/>
                </a:solidFill>
                <a:effectLst/>
                <a:latin typeface="Söhne"/>
              </a:rPr>
              <a:t> learns the underlying probability distribution of the dataset and can generate new examples from the learned distribution. Discriminative models, such as deep neural networks, learn to differentiate between different classes or categories, and are generally used for tasks such as image or speech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Generative AI sits on top of other areas of AI like unsupervised learning, supervised learning and reinforcement learning. It relies on the capability of those models to extract useful features from the data and use that for learning the underlying probability distribution of the data which is used for </a:t>
            </a:r>
            <a:r>
              <a:rPr lang="en-US" b="0" i="0" err="1">
                <a:solidFill>
                  <a:srgbClr val="D1D5DB"/>
                </a:solidFill>
                <a:effectLst/>
                <a:latin typeface="Söhne"/>
              </a:rPr>
              <a:t>generthe</a:t>
            </a:r>
            <a:r>
              <a:rPr lang="en-US" b="0" i="0">
                <a:solidFill>
                  <a:srgbClr val="D1D5DB"/>
                </a:solidFill>
                <a:effectLst/>
                <a:latin typeface="Söhne"/>
              </a:rPr>
              <a:t> potential to be used in a wide range of applications, such as computer vision, natural language processing, speech recognition, and many more.</a:t>
            </a:r>
          </a:p>
          <a:p>
            <a:pPr algn="l"/>
            <a:r>
              <a:rPr lang="en-US" b="0" i="0" err="1">
                <a:solidFill>
                  <a:srgbClr val="D1D5DB"/>
                </a:solidFill>
                <a:effectLst/>
                <a:latin typeface="Söhne"/>
              </a:rPr>
              <a:t>ating</a:t>
            </a:r>
            <a:r>
              <a:rPr lang="en-US" b="0" i="0">
                <a:solidFill>
                  <a:srgbClr val="D1D5DB"/>
                </a:solidFill>
                <a:effectLst/>
                <a:latin typeface="Söhne"/>
              </a:rPr>
              <a:t> new examples.</a:t>
            </a:r>
          </a:p>
          <a:p>
            <a:pPr algn="l"/>
            <a:r>
              <a:rPr lang="en-US" b="0" i="0">
                <a:solidFill>
                  <a:srgbClr val="D1D5DB"/>
                </a:solidFill>
                <a:effectLst/>
                <a:latin typeface="Söhne"/>
              </a:rPr>
              <a:t>Overall, generative AI is a rapidly growing field within AI, and it has</a:t>
            </a: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4237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ea typeface="Calibri" panose="020F0502020204030204" pitchFamily="34" charset="0"/>
              </a:rPr>
              <a:t>NOTE FOR MICROSOFT PRESENTER: If asked, please acknowledge that </a:t>
            </a:r>
            <a:r>
              <a:rPr lang="en-US" sz="900">
                <a:effectLst/>
                <a:highlight>
                  <a:srgbClr val="FFFF00"/>
                </a:highlight>
                <a:latin typeface="Calibri" panose="020F0502020204030204" pitchFamily="34" charset="0"/>
                <a:ea typeface="Calibri" panose="020F0502020204030204" pitchFamily="34" charset="0"/>
              </a:rPr>
              <a:t>OpenAI can develop and sell commercial solutions on its own (i.e. without Microsoft, except insofar would still be hosted in Azure).</a:t>
            </a:r>
            <a:r>
              <a:rPr lang="en-US" sz="900">
                <a:effectLst/>
                <a:latin typeface="Calibri" panose="020F0502020204030204" pitchFamily="34" charset="0"/>
                <a:ea typeface="Calibri" panose="020F0502020204030204" pitchFamily="34" charset="0"/>
              </a:rPr>
              <a:t> More information about our partnership is available in the Field FAQs: </a:t>
            </a:r>
            <a:r>
              <a:rPr lang="en-US" sz="800">
                <a:solidFill>
                  <a:schemeClr val="tx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aka.ms/AOAI-</a:t>
            </a:r>
            <a:r>
              <a:rPr lang="en-US" sz="800" err="1">
                <a:solidFill>
                  <a:schemeClr val="tx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FieldFAQ</a:t>
            </a:r>
            <a:r>
              <a:rPr lang="en-US" sz="800">
                <a:solidFill>
                  <a:schemeClr val="tx1"/>
                </a:solidFill>
                <a:latin typeface="+mn-lt"/>
                <a:cs typeface="Segoe UI" panose="020B0502040204020203" pitchFamily="34" charset="0"/>
              </a:rPr>
              <a:t> </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4/18/23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85878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rtl="0"/>
            <a:r>
              <a:rPr lang="en-US" sz="2800"/>
              <a:t>- Increased Efficiency: </a:t>
            </a:r>
            <a:r>
              <a:rPr lang="en-US" sz="2800" err="1"/>
              <a:t>OpenAI’s</a:t>
            </a:r>
            <a:r>
              <a:rPr lang="en-US" sz="2800"/>
              <a:t> AI-powered technology increases operational efficiency and reduces the amount of time and resources needed to complete complex tasks. </a:t>
            </a:r>
          </a:p>
          <a:p>
            <a:pPr rtl="0"/>
            <a:r>
              <a:rPr lang="en-US" sz="2800"/>
              <a:t>- Improved Decision Making: </a:t>
            </a:r>
            <a:r>
              <a:rPr lang="en-US" sz="2800" err="1"/>
              <a:t>OpenAI’s</a:t>
            </a:r>
            <a:r>
              <a:rPr lang="en-US" sz="2800"/>
              <a:t> technology provides real-time insights and data-driven decisions, reducing the risk of making wrong choices. </a:t>
            </a:r>
          </a:p>
          <a:p>
            <a:pPr rtl="0"/>
            <a:r>
              <a:rPr lang="en-US" sz="2800"/>
              <a:t>- Enhanced Customer Experience: </a:t>
            </a:r>
            <a:r>
              <a:rPr lang="en-US" sz="2800" err="1"/>
              <a:t>OpenAI’s</a:t>
            </a:r>
            <a:r>
              <a:rPr lang="en-US" sz="2800"/>
              <a:t> AI-driven technology makes it easier to provide customers with tailored experiences, resulting in increased customer satisfaction. </a:t>
            </a:r>
          </a:p>
          <a:p>
            <a:pPr rtl="0"/>
            <a:r>
              <a:rPr lang="en-US" sz="2800"/>
              <a:t>- Cost Savings: </a:t>
            </a:r>
            <a:r>
              <a:rPr lang="en-US" sz="2800" err="1"/>
              <a:t>OpenAI’s</a:t>
            </a:r>
            <a:r>
              <a:rPr lang="en-US" sz="2800"/>
              <a:t> AI-based technology reduces expenses related to developing, deploying, and managing software applications. </a:t>
            </a:r>
          </a:p>
          <a:p>
            <a:pPr marL="0" indent="0" rtl="0">
              <a:buFontTx/>
              <a:buNone/>
            </a:pPr>
            <a:r>
              <a:rPr lang="en-US" sz="2800"/>
              <a:t>- Increased Productivity: </a:t>
            </a:r>
            <a:r>
              <a:rPr lang="en-US" sz="2800" err="1"/>
              <a:t>OpenAI’s</a:t>
            </a:r>
            <a:r>
              <a:rPr lang="en-US" sz="2800"/>
              <a:t> AI-driven technology enables businesses to get more done in less time, resulting in increased productivity.</a:t>
            </a:r>
          </a:p>
          <a:p>
            <a:pPr marL="0" indent="0" rtl="0">
              <a:buFontTx/>
              <a:buNone/>
            </a:pPr>
            <a:endParaRPr lang="en-US" sz="2800"/>
          </a:p>
          <a:p>
            <a:pPr marL="457200" indent="-457200" rtl="0">
              <a:buFontTx/>
              <a:buChar char="-"/>
            </a:pPr>
            <a:endParaRPr lang="en-US" sz="2800"/>
          </a:p>
          <a:p>
            <a:pPr algn="l" fontAlgn="auto"/>
            <a:r>
              <a:rPr lang="en-US" sz="4000" b="1" i="0">
                <a:effectLst/>
                <a:latin typeface="Source Serif Pro" panose="020B0604020202020204" pitchFamily="18" charset="0"/>
              </a:rPr>
              <a:t>1. Education:</a:t>
            </a:r>
            <a:r>
              <a:rPr lang="en-US" sz="4000" b="0" i="0">
                <a:effectLst/>
                <a:latin typeface="Source Serif Pro" panose="020B0604020202020204" pitchFamily="18" charset="0"/>
              </a:rPr>
              <a:t> One of the most promising applications for GPT-3 is in education. The ability to generate realistic, natural language explanations of concepts could be a powerful tool for students of all levels.</a:t>
            </a:r>
          </a:p>
          <a:p>
            <a:pPr algn="l" fontAlgn="auto"/>
            <a:r>
              <a:rPr lang="en-US" sz="4000" b="1" i="0">
                <a:effectLst/>
                <a:latin typeface="Source Serif Pro" panose="020B0604020202020204" pitchFamily="18" charset="0"/>
              </a:rPr>
              <a:t>2. Healthcare: </a:t>
            </a:r>
            <a:r>
              <a:rPr lang="en-US" sz="4000" b="0" i="0">
                <a:effectLst/>
                <a:latin typeface="Source Serif Pro" panose="020B0604020202020204" pitchFamily="18" charset="0"/>
              </a:rPr>
              <a:t>GPT-3 could also be used to generate personalized health advice and information. The ability to generate realistic, natural language explanations of medical concepts could be a valuable resource for patients and doctors alike.</a:t>
            </a:r>
          </a:p>
          <a:p>
            <a:pPr algn="l" fontAlgn="auto"/>
            <a:r>
              <a:rPr lang="en-US" sz="4000" b="1" i="0">
                <a:effectLst/>
                <a:latin typeface="Source Serif Pro" panose="020B0604020202020204" pitchFamily="18" charset="0"/>
              </a:rPr>
              <a:t>3. Business: </a:t>
            </a:r>
            <a:r>
              <a:rPr lang="en-US" sz="4000" b="0" i="0">
                <a:effectLst/>
                <a:latin typeface="Source Serif Pro" panose="020B0604020202020204" pitchFamily="18" charset="0"/>
              </a:rPr>
              <a:t>GPT-3 could be used to generate reports, proposals, and other business-related documents. The ability to generate realistic, natural language explanations of business concepts could be a valuable asset for any organization.</a:t>
            </a:r>
          </a:p>
          <a:p>
            <a:pPr algn="l" fontAlgn="auto"/>
            <a:r>
              <a:rPr lang="en-US" sz="4000" b="1" i="0">
                <a:effectLst/>
                <a:latin typeface="Source Serif Pro" panose="020B0604020202020204" pitchFamily="18" charset="0"/>
              </a:rPr>
              <a:t>4. Journalism: </a:t>
            </a:r>
            <a:r>
              <a:rPr lang="en-US" sz="4000" b="0" i="0">
                <a:effectLst/>
                <a:latin typeface="Source Serif Pro" panose="020B0604020202020204" pitchFamily="18" charset="0"/>
              </a:rPr>
              <a:t>GPT-3 could be used to generate news articles and other journalistic content. The ability to generate realistic, natural language explanations of current events could be a valuable resource for any news organization.</a:t>
            </a:r>
          </a:p>
          <a:p>
            <a:pPr algn="l" fontAlgn="auto"/>
            <a:r>
              <a:rPr lang="en-US" sz="4000" b="1" i="0">
                <a:effectLst/>
                <a:latin typeface="Source Serif Pro" panose="020B0604020202020204" pitchFamily="18" charset="0"/>
              </a:rPr>
              <a:t>5. Entertainment: </a:t>
            </a:r>
            <a:r>
              <a:rPr lang="en-US" sz="4000" b="0" i="0">
                <a:effectLst/>
                <a:latin typeface="Source Serif Pro" panose="020B0604020202020204" pitchFamily="18" charset="0"/>
              </a:rPr>
              <a:t>GPT-3 could also be used to generate realistic, natural language descriptions of movies, TV shows, and other forms of entertainment. The ability to generate realistic, natural language explanations of entertainment concepts could be a valuable asset for any media company.</a:t>
            </a:r>
          </a:p>
          <a:p>
            <a:pPr marL="457200" indent="-457200" rtl="0">
              <a:buFontTx/>
              <a:buChar char="-"/>
            </a:pPr>
            <a:endParaRPr lang="en-US" sz="2800"/>
          </a:p>
          <a:p>
            <a:pPr marL="0" indent="0">
              <a:lnSpc>
                <a:spcPct val="107000"/>
              </a:lnSpc>
              <a:spcAft>
                <a:spcPts val="800"/>
              </a:spcAft>
              <a:buFontTx/>
              <a:buNone/>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4/18/23 9:12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40164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Narrative/talk track:</a:t>
            </a:r>
          </a:p>
          <a:p>
            <a:pPr algn="l"/>
            <a:r>
              <a:rPr lang="en-US" b="0" i="0">
                <a:solidFill>
                  <a:srgbClr val="D1D5DB"/>
                </a:solidFill>
                <a:effectLst/>
                <a:latin typeface="Söhne"/>
              </a:rPr>
              <a:t>But based on our work with customers on Azure </a:t>
            </a:r>
            <a:r>
              <a:rPr lang="en-US" b="0" i="0" err="1">
                <a:solidFill>
                  <a:srgbClr val="D1D5DB"/>
                </a:solidFill>
                <a:effectLst/>
                <a:latin typeface="Söhne"/>
              </a:rPr>
              <a:t>OpenAI</a:t>
            </a:r>
            <a:r>
              <a:rPr lang="en-US" b="0" i="0">
                <a:solidFill>
                  <a:srgbClr val="D1D5DB"/>
                </a:solidFill>
                <a:effectLst/>
                <a:latin typeface="Söhne"/>
              </a:rPr>
              <a:t>, we find 4 capabilities that seem to stand out: Content generation, Summarization, Code Generation and Semantic Search. </a:t>
            </a:r>
          </a:p>
          <a:p>
            <a:pPr algn="l"/>
            <a:r>
              <a:rPr lang="en-US" b="1" i="0">
                <a:solidFill>
                  <a:srgbClr val="D1D5DB"/>
                </a:solidFill>
                <a:effectLst/>
                <a:latin typeface="Söhne"/>
              </a:rPr>
              <a:t>Content generation</a:t>
            </a:r>
            <a:r>
              <a:rPr lang="en-US" b="0" i="0">
                <a:solidFill>
                  <a:srgbClr val="D1D5DB"/>
                </a:solidFill>
                <a:effectLst/>
                <a:latin typeface="Söhne"/>
              </a:rPr>
              <a:t> has sparked a lot of interest among those who want to be able to automate responses to customers, or generate personalized UI for their company’s website or with recruitment firms who want to be able to generate content for bringing in their ideals applicants. </a:t>
            </a:r>
          </a:p>
          <a:p>
            <a:pPr algn="l"/>
            <a:r>
              <a:rPr lang="en-US" b="0" i="0">
                <a:solidFill>
                  <a:srgbClr val="D1D5DB"/>
                </a:solidFill>
                <a:effectLst/>
                <a:latin typeface="Söhne"/>
              </a:rPr>
              <a:t>The second popular capability of Azure </a:t>
            </a:r>
            <a:r>
              <a:rPr lang="en-US" b="0" i="0" err="1">
                <a:solidFill>
                  <a:srgbClr val="D1D5DB"/>
                </a:solidFill>
                <a:effectLst/>
                <a:latin typeface="Söhne"/>
              </a:rPr>
              <a:t>OpenAI</a:t>
            </a:r>
            <a:r>
              <a:rPr lang="en-US" b="0" i="0">
                <a:solidFill>
                  <a:srgbClr val="D1D5DB"/>
                </a:solidFill>
                <a:effectLst/>
                <a:latin typeface="Söhne"/>
              </a:rPr>
              <a:t> has been </a:t>
            </a:r>
            <a:r>
              <a:rPr lang="en-US" b="1" i="0">
                <a:solidFill>
                  <a:srgbClr val="D1D5DB"/>
                </a:solidFill>
                <a:effectLst/>
                <a:latin typeface="Söhne"/>
              </a:rPr>
              <a:t>summarization</a:t>
            </a:r>
            <a:r>
              <a:rPr lang="en-US" b="0" i="0">
                <a:solidFill>
                  <a:srgbClr val="D1D5DB"/>
                </a:solidFill>
                <a:effectLst/>
                <a:latin typeface="Söhne"/>
              </a:rPr>
              <a:t>. There’s so much goodness here for call center analytics scenarios where companies would want to summarize conversation logs, or to be able to </a:t>
            </a:r>
            <a:r>
              <a:rPr lang="en-US" b="0" i="0" err="1">
                <a:solidFill>
                  <a:srgbClr val="D1D5DB"/>
                </a:solidFill>
                <a:effectLst/>
                <a:latin typeface="Söhne"/>
              </a:rPr>
              <a:t>summarise</a:t>
            </a:r>
            <a:r>
              <a:rPr lang="en-US" b="0" i="0">
                <a:solidFill>
                  <a:srgbClr val="D1D5DB"/>
                </a:solidFill>
                <a:effectLst/>
                <a:latin typeface="Söhne"/>
              </a:rPr>
              <a:t> long and tedious reports or </a:t>
            </a:r>
            <a:r>
              <a:rPr lang="en-US" b="0" i="0" err="1">
                <a:solidFill>
                  <a:srgbClr val="D1D5DB"/>
                </a:solidFill>
                <a:effectLst/>
                <a:latin typeface="Söhne"/>
              </a:rPr>
              <a:t>tonnes</a:t>
            </a:r>
            <a:r>
              <a:rPr lang="en-US" b="0" i="0">
                <a:solidFill>
                  <a:srgbClr val="D1D5DB"/>
                </a:solidFill>
                <a:effectLst/>
                <a:latin typeface="Söhne"/>
              </a:rPr>
              <a:t> of analyst articles. Social media trend summarization is another use that is important for companies to know what their customers are heading towards and what their industry is trending towards.</a:t>
            </a:r>
          </a:p>
          <a:p>
            <a:pPr algn="l"/>
            <a:r>
              <a:rPr lang="en-US" b="1" i="0">
                <a:solidFill>
                  <a:srgbClr val="D1D5DB"/>
                </a:solidFill>
                <a:effectLst/>
                <a:latin typeface="Söhne"/>
              </a:rPr>
              <a:t>Code generation </a:t>
            </a:r>
            <a:r>
              <a:rPr lang="en-US" b="0" i="0">
                <a:solidFill>
                  <a:srgbClr val="D1D5DB"/>
                </a:solidFill>
                <a:effectLst/>
                <a:latin typeface="Söhne"/>
              </a:rPr>
              <a:t>– the third popular capability…. Think of wanting to convert your SQL to NL or vice versa. Code generation is powerful capability that can help to convert code, as well as generate text and source code directly into your application.</a:t>
            </a:r>
          </a:p>
          <a:p>
            <a:pPr algn="l"/>
            <a:r>
              <a:rPr lang="en-US" b="0" i="0">
                <a:solidFill>
                  <a:srgbClr val="D1D5DB"/>
                </a:solidFill>
                <a:effectLst/>
                <a:latin typeface="Söhne"/>
              </a:rPr>
              <a:t>Last but not the least, </a:t>
            </a:r>
            <a:r>
              <a:rPr lang="en-US" b="1" i="0">
                <a:solidFill>
                  <a:srgbClr val="D1D5DB"/>
                </a:solidFill>
                <a:effectLst/>
                <a:latin typeface="Söhne"/>
              </a:rPr>
              <a:t>Semantic Search</a:t>
            </a:r>
            <a:r>
              <a:rPr lang="en-US" b="0" i="0">
                <a:solidFill>
                  <a:srgbClr val="D1D5DB"/>
                </a:solidFill>
                <a:effectLst/>
                <a:latin typeface="Söhne"/>
              </a:rPr>
              <a:t> with Azure </a:t>
            </a:r>
            <a:r>
              <a:rPr lang="en-US" b="0" i="0" err="1">
                <a:solidFill>
                  <a:srgbClr val="D1D5DB"/>
                </a:solidFill>
                <a:effectLst/>
                <a:latin typeface="Söhne"/>
              </a:rPr>
              <a:t>OpenAI</a:t>
            </a:r>
            <a:r>
              <a:rPr lang="en-US" b="0" i="0">
                <a:solidFill>
                  <a:srgbClr val="D1D5DB"/>
                </a:solidFill>
                <a:effectLst/>
                <a:latin typeface="Söhne"/>
              </a:rPr>
              <a:t> will help quicken the time to search through documents.</a:t>
            </a:r>
          </a:p>
          <a:p>
            <a:pPr algn="l"/>
            <a:endParaRPr lang="en-US" b="0" i="0">
              <a:solidFill>
                <a:srgbClr val="D1D5DB"/>
              </a:solidFill>
              <a:effectLst/>
              <a:latin typeface="Söhne"/>
            </a:endParaRPr>
          </a:p>
          <a:p>
            <a:pPr algn="l"/>
            <a:r>
              <a:rPr lang="en-US" b="0" i="0">
                <a:solidFill>
                  <a:srgbClr val="D1D5DB"/>
                </a:solidFill>
                <a:effectLst/>
                <a:latin typeface="Söhne"/>
              </a:rPr>
              <a:t>These use cases are particular to these 4 categories or capabilities of Azure </a:t>
            </a:r>
            <a:r>
              <a:rPr lang="en-US" b="0" i="0" err="1">
                <a:solidFill>
                  <a:srgbClr val="D1D5DB"/>
                </a:solidFill>
                <a:effectLst/>
                <a:latin typeface="Söhne"/>
              </a:rPr>
              <a:t>OpenAI</a:t>
            </a:r>
            <a:r>
              <a:rPr lang="en-US" b="0" i="0">
                <a:solidFill>
                  <a:srgbClr val="D1D5DB"/>
                </a:solidFill>
                <a:effectLst/>
                <a:latin typeface="Söhne"/>
              </a:rPr>
              <a:t> that we are discussing here. IN addition to these, we also have some examples of multiple model use cases that are very popular among our customers:</a:t>
            </a:r>
          </a:p>
          <a:p>
            <a:pPr marL="171450" indent="-171450" algn="l">
              <a:buFontTx/>
              <a:buChar char="-"/>
            </a:pPr>
            <a:r>
              <a:rPr lang="en-US" b="1" i="0">
                <a:solidFill>
                  <a:srgbClr val="D1D5DB"/>
                </a:solidFill>
                <a:effectLst/>
                <a:latin typeface="Söhne"/>
              </a:rPr>
              <a:t>End to end call center analytics</a:t>
            </a:r>
            <a:r>
              <a:rPr lang="en-US" b="0" i="0">
                <a:solidFill>
                  <a:srgbClr val="D1D5DB"/>
                </a:solidFill>
                <a:effectLst/>
                <a:latin typeface="Söhne"/>
              </a:rPr>
              <a:t> that takes your process all the way from classification through to email generation to increase productivity and save time and effort during call center operations.</a:t>
            </a:r>
          </a:p>
          <a:p>
            <a:pPr marL="171450" indent="-171450" algn="l">
              <a:buFontTx/>
              <a:buChar char="-"/>
            </a:pPr>
            <a:r>
              <a:rPr lang="en-US" b="1" i="0">
                <a:solidFill>
                  <a:srgbClr val="D1D5DB"/>
                </a:solidFill>
                <a:effectLst/>
                <a:latin typeface="Söhne"/>
              </a:rPr>
              <a:t>Customer 360</a:t>
            </a:r>
            <a:r>
              <a:rPr lang="en-US" b="0" i="0">
                <a:solidFill>
                  <a:srgbClr val="D1D5DB"/>
                </a:solidFill>
                <a:effectLst/>
                <a:latin typeface="Söhne"/>
              </a:rPr>
              <a:t> where hyper-personalization will use more than one of the above capabilities to ensure you have a complete and holistic view of your customers and are increasing your customer satisfaction, whilst using feedback and trends to serve them better in the future.</a:t>
            </a:r>
          </a:p>
          <a:p>
            <a:pPr marL="171450" indent="-171450" algn="l">
              <a:buFontTx/>
              <a:buChar char="-"/>
            </a:pPr>
            <a:r>
              <a:rPr lang="en-US" b="1" i="0">
                <a:solidFill>
                  <a:srgbClr val="D1D5DB"/>
                </a:solidFill>
                <a:effectLst/>
                <a:latin typeface="Söhne"/>
              </a:rPr>
              <a:t>Business Process Automation</a:t>
            </a:r>
            <a:r>
              <a:rPr lang="en-US" b="0" i="0">
                <a:solidFill>
                  <a:srgbClr val="D1D5DB"/>
                </a:solidFill>
                <a:effectLst/>
                <a:latin typeface="Söhne"/>
              </a:rPr>
              <a:t> like document automation where we use capabilities across search, code generation and content generation to do things faster and more efficiently.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570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Narrative/talk track:</a:t>
            </a:r>
          </a:p>
          <a:p>
            <a:pPr algn="l"/>
            <a:r>
              <a:rPr lang="en-US" b="0" i="0">
                <a:solidFill>
                  <a:srgbClr val="D1D5DB"/>
                </a:solidFill>
                <a:effectLst/>
                <a:latin typeface="Söhne"/>
              </a:rPr>
              <a:t>But based on our work with customers on </a:t>
            </a:r>
            <a:r>
              <a:rPr lang="en-US" b="0" i="0" err="1">
                <a:solidFill>
                  <a:srgbClr val="D1D5DB"/>
                </a:solidFill>
                <a:effectLst/>
                <a:latin typeface="Söhne"/>
              </a:rPr>
              <a:t>OpenAI</a:t>
            </a:r>
            <a:r>
              <a:rPr lang="en-US" b="0" i="0">
                <a:solidFill>
                  <a:srgbClr val="D1D5DB"/>
                </a:solidFill>
                <a:effectLst/>
                <a:latin typeface="Söhne"/>
              </a:rPr>
              <a:t>, we find 4 capabilities that seem to stand out: Content generation, Summarization, Code Generation and Semantic Search. </a:t>
            </a:r>
          </a:p>
          <a:p>
            <a:pPr algn="l"/>
            <a:r>
              <a:rPr lang="en-US" b="1" i="0">
                <a:solidFill>
                  <a:srgbClr val="D1D5DB"/>
                </a:solidFill>
                <a:effectLst/>
                <a:latin typeface="Söhne"/>
              </a:rPr>
              <a:t>Content generation</a:t>
            </a:r>
            <a:r>
              <a:rPr lang="en-US" b="0" i="0">
                <a:solidFill>
                  <a:srgbClr val="D1D5DB"/>
                </a:solidFill>
                <a:effectLst/>
                <a:latin typeface="Söhne"/>
              </a:rPr>
              <a:t> has sparked a lot of interest among those who want to be able to automate responses to customers, or generate personalized UI for their company’s website or with recruitment firms who want to be able to generate content for bringing in their ideals applicants. </a:t>
            </a:r>
          </a:p>
          <a:p>
            <a:pPr algn="l"/>
            <a:r>
              <a:rPr lang="en-US" b="0" i="0">
                <a:solidFill>
                  <a:srgbClr val="D1D5DB"/>
                </a:solidFill>
                <a:effectLst/>
                <a:latin typeface="Söhne"/>
              </a:rPr>
              <a:t>The second popular capability of </a:t>
            </a:r>
            <a:r>
              <a:rPr lang="en-US" b="0" i="0" err="1">
                <a:solidFill>
                  <a:srgbClr val="D1D5DB"/>
                </a:solidFill>
                <a:effectLst/>
                <a:latin typeface="Söhne"/>
              </a:rPr>
              <a:t>OpenAI</a:t>
            </a:r>
            <a:r>
              <a:rPr lang="en-US" b="0" i="0">
                <a:solidFill>
                  <a:srgbClr val="D1D5DB"/>
                </a:solidFill>
                <a:effectLst/>
                <a:latin typeface="Söhne"/>
              </a:rPr>
              <a:t> has been </a:t>
            </a:r>
            <a:r>
              <a:rPr lang="en-US" b="1" i="0">
                <a:solidFill>
                  <a:srgbClr val="D1D5DB"/>
                </a:solidFill>
                <a:effectLst/>
                <a:latin typeface="Söhne"/>
              </a:rPr>
              <a:t>summarization</a:t>
            </a:r>
            <a:r>
              <a:rPr lang="en-US" b="0" i="0">
                <a:solidFill>
                  <a:srgbClr val="D1D5DB"/>
                </a:solidFill>
                <a:effectLst/>
                <a:latin typeface="Söhne"/>
              </a:rPr>
              <a:t>. There’s so much goodness here for call center analytics scenarios where companies would want to summarize conversation logs, or to be able to </a:t>
            </a:r>
            <a:r>
              <a:rPr lang="en-US" b="0" i="0" err="1">
                <a:solidFill>
                  <a:srgbClr val="D1D5DB"/>
                </a:solidFill>
                <a:effectLst/>
                <a:latin typeface="Söhne"/>
              </a:rPr>
              <a:t>summarise</a:t>
            </a:r>
            <a:r>
              <a:rPr lang="en-US" b="0" i="0">
                <a:solidFill>
                  <a:srgbClr val="D1D5DB"/>
                </a:solidFill>
                <a:effectLst/>
                <a:latin typeface="Söhne"/>
              </a:rPr>
              <a:t> long and tedious reports or </a:t>
            </a:r>
            <a:r>
              <a:rPr lang="en-US" b="0" i="0" err="1">
                <a:solidFill>
                  <a:srgbClr val="D1D5DB"/>
                </a:solidFill>
                <a:effectLst/>
                <a:latin typeface="Söhne"/>
              </a:rPr>
              <a:t>tonnes</a:t>
            </a:r>
            <a:r>
              <a:rPr lang="en-US" b="0" i="0">
                <a:solidFill>
                  <a:srgbClr val="D1D5DB"/>
                </a:solidFill>
                <a:effectLst/>
                <a:latin typeface="Söhne"/>
              </a:rPr>
              <a:t> of analyst articles. Social media trend summarization is another use that is important for companies to know what their customers are heading towards and what their industry is trending towards.</a:t>
            </a:r>
          </a:p>
          <a:p>
            <a:pPr algn="l"/>
            <a:r>
              <a:rPr lang="en-US" b="1" i="0">
                <a:solidFill>
                  <a:srgbClr val="D1D5DB"/>
                </a:solidFill>
                <a:effectLst/>
                <a:latin typeface="Söhne"/>
              </a:rPr>
              <a:t>Code generation </a:t>
            </a:r>
            <a:r>
              <a:rPr lang="en-US" b="0" i="0">
                <a:solidFill>
                  <a:srgbClr val="D1D5DB"/>
                </a:solidFill>
                <a:effectLst/>
                <a:latin typeface="Söhne"/>
              </a:rPr>
              <a:t>– the third popular capability…. Think of wanting to convert your SQL to NL or vice versa. Code generation is powerful capability that can help to convert code, as well as generate text and source code directly into your application.</a:t>
            </a:r>
          </a:p>
          <a:p>
            <a:pPr algn="l"/>
            <a:r>
              <a:rPr lang="en-US" b="0" i="0">
                <a:solidFill>
                  <a:srgbClr val="D1D5DB"/>
                </a:solidFill>
                <a:effectLst/>
                <a:latin typeface="Söhne"/>
              </a:rPr>
              <a:t>Last but not the least, </a:t>
            </a:r>
            <a:r>
              <a:rPr lang="en-US" b="1" i="0">
                <a:solidFill>
                  <a:srgbClr val="D1D5DB"/>
                </a:solidFill>
                <a:effectLst/>
                <a:latin typeface="Söhne"/>
              </a:rPr>
              <a:t>Semantic Search</a:t>
            </a:r>
            <a:r>
              <a:rPr lang="en-US" b="0" i="0">
                <a:solidFill>
                  <a:srgbClr val="D1D5DB"/>
                </a:solidFill>
                <a:effectLst/>
                <a:latin typeface="Söhne"/>
              </a:rPr>
              <a:t> with </a:t>
            </a:r>
            <a:r>
              <a:rPr lang="en-US" b="0" i="0" err="1">
                <a:solidFill>
                  <a:srgbClr val="D1D5DB"/>
                </a:solidFill>
                <a:effectLst/>
                <a:latin typeface="Söhne"/>
              </a:rPr>
              <a:t>OpenAI</a:t>
            </a:r>
            <a:r>
              <a:rPr lang="en-US" b="0" i="0">
                <a:solidFill>
                  <a:srgbClr val="D1D5DB"/>
                </a:solidFill>
                <a:effectLst/>
                <a:latin typeface="Söhne"/>
              </a:rPr>
              <a:t> will help quicken the time to search through documents.</a:t>
            </a:r>
          </a:p>
          <a:p>
            <a:pPr algn="l"/>
            <a:endParaRPr lang="en-US" b="0" i="0">
              <a:solidFill>
                <a:srgbClr val="D1D5DB"/>
              </a:solidFill>
              <a:effectLst/>
              <a:latin typeface="Söhne"/>
            </a:endParaRPr>
          </a:p>
          <a:p>
            <a:pPr algn="l"/>
            <a:r>
              <a:rPr lang="en-US" b="0" i="0">
                <a:solidFill>
                  <a:srgbClr val="D1D5DB"/>
                </a:solidFill>
                <a:effectLst/>
                <a:latin typeface="Söhne"/>
              </a:rPr>
              <a:t>These use cases are particular to these 4 categories or capabilities of </a:t>
            </a:r>
            <a:r>
              <a:rPr lang="en-US" b="0" i="0" err="1">
                <a:solidFill>
                  <a:srgbClr val="D1D5DB"/>
                </a:solidFill>
                <a:effectLst/>
                <a:latin typeface="Söhne"/>
              </a:rPr>
              <a:t>OpenAI</a:t>
            </a:r>
            <a:r>
              <a:rPr lang="en-US" b="0" i="0">
                <a:solidFill>
                  <a:srgbClr val="D1D5DB"/>
                </a:solidFill>
                <a:effectLst/>
                <a:latin typeface="Söhne"/>
              </a:rPr>
              <a:t> that we are discussing here. IN addition to these, we also have some examples of multiple model use cases that are very popular among our customers:</a:t>
            </a:r>
          </a:p>
          <a:p>
            <a:pPr marL="171450" indent="-171450" algn="l">
              <a:buFontTx/>
              <a:buChar char="-"/>
            </a:pPr>
            <a:r>
              <a:rPr lang="en-US" b="1" i="0">
                <a:solidFill>
                  <a:srgbClr val="D1D5DB"/>
                </a:solidFill>
                <a:effectLst/>
                <a:latin typeface="Söhne"/>
              </a:rPr>
              <a:t>End to end call center analytics</a:t>
            </a:r>
            <a:r>
              <a:rPr lang="en-US" b="0" i="0">
                <a:solidFill>
                  <a:srgbClr val="D1D5DB"/>
                </a:solidFill>
                <a:effectLst/>
                <a:latin typeface="Söhne"/>
              </a:rPr>
              <a:t> that takes your process all the way from classification through to email generation to increase productivity and save time and effort during call center operations.</a:t>
            </a:r>
          </a:p>
          <a:p>
            <a:pPr marL="171450" indent="-171450" algn="l">
              <a:buFontTx/>
              <a:buChar char="-"/>
            </a:pPr>
            <a:r>
              <a:rPr lang="en-US" b="1" i="0">
                <a:solidFill>
                  <a:srgbClr val="D1D5DB"/>
                </a:solidFill>
                <a:effectLst/>
                <a:latin typeface="Söhne"/>
              </a:rPr>
              <a:t>Customer 360</a:t>
            </a:r>
            <a:r>
              <a:rPr lang="en-US" b="0" i="0">
                <a:solidFill>
                  <a:srgbClr val="D1D5DB"/>
                </a:solidFill>
                <a:effectLst/>
                <a:latin typeface="Söhne"/>
              </a:rPr>
              <a:t> where hyper-personalization will use more than one of the above capabilities to ensure you have a complete and holistic view of your customers and are increasing your customer satisfaction, whilst using feedback and trends to serve them better in the future.</a:t>
            </a:r>
          </a:p>
          <a:p>
            <a:pPr marL="171450" indent="-171450" algn="l">
              <a:buFontTx/>
              <a:buChar char="-"/>
            </a:pPr>
            <a:r>
              <a:rPr lang="en-US" b="1" i="0">
                <a:solidFill>
                  <a:srgbClr val="D1D5DB"/>
                </a:solidFill>
                <a:effectLst/>
                <a:latin typeface="Söhne"/>
              </a:rPr>
              <a:t>Business Process Automation</a:t>
            </a:r>
            <a:r>
              <a:rPr lang="en-US" b="0" i="0">
                <a:solidFill>
                  <a:srgbClr val="D1D5DB"/>
                </a:solidFill>
                <a:effectLst/>
                <a:latin typeface="Söhne"/>
              </a:rPr>
              <a:t> like document automation where we use capabilities across search, code generation and content generation to do things faster and more efficiently.</a:t>
            </a:r>
          </a:p>
          <a:p>
            <a:endParaRPr lang="en-US"/>
          </a:p>
        </p:txBody>
      </p:sp>
      <p:sp>
        <p:nvSpPr>
          <p:cNvPr id="4" name="Slide Number Placeholder 3"/>
          <p:cNvSpPr>
            <a:spLocks noGrp="1"/>
          </p:cNvSpPr>
          <p:nvPr>
            <p:ph type="sldNum" sz="quarter" idx="5"/>
          </p:nvPr>
        </p:nvSpPr>
        <p:spPr/>
        <p:txBody>
          <a:bodyPr/>
          <a:lstStyle/>
          <a:p>
            <a:fld id="{B52741CD-43F9-4B69-9BC3-C3B4CCD3B9B2}" type="slidenum">
              <a:rPr lang="en-CA" smtClean="0"/>
              <a:t>34</a:t>
            </a:fld>
            <a:endParaRPr lang="en-CA"/>
          </a:p>
        </p:txBody>
      </p:sp>
    </p:spTree>
    <p:extLst>
      <p:ext uri="{BB962C8B-B14F-4D97-AF65-F5344CB8AC3E}">
        <p14:creationId xmlns:p14="http://schemas.microsoft.com/office/powerpoint/2010/main" val="981588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363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8719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0525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7388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5299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https://customers.microsoft.com/en-us/story/1596825960615628483-strabag-discrete-manufacturing-azure-en-austria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543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1">
                <a:solidFill>
                  <a:srgbClr val="D1D5DB"/>
                </a:solidFill>
                <a:effectLst/>
                <a:latin typeface="Söhne"/>
              </a:rPr>
              <a:t>(This and the next 9 slides </a:t>
            </a:r>
            <a:r>
              <a:rPr lang="en-US" sz="4000" i="1">
                <a:solidFill>
                  <a:srgbClr val="000000"/>
                </a:solidFill>
                <a:latin typeface="Calibri" panose="020F0502020204030204"/>
              </a:rPr>
              <a:t>help with the flow</a:t>
            </a:r>
            <a:r>
              <a:rPr lang="en-US" sz="4000" i="1">
                <a:ea typeface="+mn-lt"/>
                <a:cs typeface="+mn-lt"/>
              </a:rPr>
              <a:t> to move from the high-level to the deep dive)</a:t>
            </a:r>
            <a:endParaRPr lang="en-US" sz="2800" b="0" i="1">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https://customers.microsoft.com/en-us/story/1501304071775762777-carmax-retailer-azure-openai-service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74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https://customers.microsoft.com/en-us/story/1549838968222249829-trelent-azure-openai-service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680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80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r>
              <a:rPr lang="en-US" sz="1800" b="0" i="0">
                <a:solidFill>
                  <a:srgbClr val="D1D5DB"/>
                </a:solidFill>
                <a:effectLst/>
                <a:latin typeface="Söhne"/>
              </a:rPr>
              <a:t>These models have been influential in the development of artificial intelligence systems, and have played a major role in changing how AI systems are constructed since their introduction in 2018.</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0" i="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800" b="0" i="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i="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12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4/18/23 9:12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530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I’m sure many of you have heard of Open AI’s GPT-3 , this model has literally mastered language and can talk about anything.</a:t>
            </a:r>
          </a:p>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93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424242"/>
                </a:solidFill>
                <a:effectLst/>
                <a:latin typeface="Helvetica" pitchFamily="2" charset="0"/>
              </a:rPr>
              <a:t>GitHub Copilot, is an AI pair programmer that you can collaborate with and helps to write code and helps you learn new frameworks and best practices.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000000"/>
                </a:solidFill>
                <a:effectLst/>
                <a:latin typeface="Lyon"/>
              </a:rPr>
              <a:t>According to CEO from </a:t>
            </a:r>
            <a:r>
              <a:rPr lang="en-US" b="0" i="0" err="1">
                <a:solidFill>
                  <a:srgbClr val="000000"/>
                </a:solidFill>
                <a:effectLst/>
                <a:latin typeface="Lyon"/>
              </a:rPr>
              <a:t>Github</a:t>
            </a:r>
            <a:r>
              <a:rPr lang="en-US" b="0" i="0">
                <a:solidFill>
                  <a:srgbClr val="000000"/>
                </a:solidFill>
                <a:effectLst/>
                <a:latin typeface="Lyon"/>
              </a:rPr>
              <a:t>, Copilot is now handling up to 40% of coding among programmers. Put another way, for every 100 lines of code, 40 are being written by the AI,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000000"/>
                </a:solidFill>
                <a:effectLst/>
                <a:latin typeface="Lyon"/>
              </a:rPr>
              <a:t> </a:t>
            </a:r>
            <a:r>
              <a:rPr lang="en-US" b="0" i="0" u="sng">
                <a:solidFill>
                  <a:srgbClr val="2077B6"/>
                </a:solidFill>
                <a:effectLst/>
                <a:latin typeface="Lyon"/>
                <a:hlinkClick r:id="rId3"/>
              </a:rPr>
              <a:t>with a total project time cut by up to 55%</a:t>
            </a:r>
            <a:r>
              <a:rPr lang="en-US" b="0" i="0">
                <a:solidFill>
                  <a:srgbClr val="000000"/>
                </a:solidFill>
                <a:effectLst/>
                <a:latin typeface="Lyon"/>
              </a:rPr>
              <a:t>. And this is just with the first iteration of the model which has been in production for less than one year. </a:t>
            </a:r>
            <a:endParaRPr lang="en-US" b="0" i="1">
              <a:solidFill>
                <a:srgbClr val="E2127A"/>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a:solidFill>
                <a:srgbClr val="424242"/>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rgbClr val="424242"/>
              </a:solidFill>
              <a:effectLst/>
              <a:latin typeface="Helvetica"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D306E-9229-4D0A-86C0-7AEC26477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796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err="1">
                <a:effectLst/>
                <a:latin typeface="Calibri" panose="020F0502020204030204" pitchFamily="34" charset="0"/>
                <a:ea typeface="Calibri" panose="020F0502020204030204" pitchFamily="34" charset="0"/>
                <a:cs typeface="Times New Roman" panose="02020603050405020304" pitchFamily="18" charset="0"/>
              </a:rPr>
              <a:t>OpenAI</a:t>
            </a:r>
            <a:r>
              <a:rPr lang="en-CA" sz="1800">
                <a:effectLst/>
                <a:latin typeface="Calibri" panose="020F0502020204030204" pitchFamily="34" charset="0"/>
                <a:ea typeface="Calibri" panose="020F0502020204030204" pitchFamily="34" charset="0"/>
                <a:cs typeface="Times New Roman" panose="02020603050405020304" pitchFamily="18" charset="0"/>
              </a:rPr>
              <a:t> Dalle-2 model can seemingly create spectacular images from just text</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21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And even more recently, this a new multimodal generative model called NUWA Infiniti announced at our </a:t>
            </a:r>
            <a:r>
              <a:rPr lang="en-US" sz="1800" err="1">
                <a:effectLst/>
                <a:latin typeface="Calibri" panose="020F0502020204030204" pitchFamily="34" charset="0"/>
                <a:ea typeface="Calibri" panose="020F0502020204030204" pitchFamily="34" charset="0"/>
                <a:cs typeface="Times New Roman" panose="02020603050405020304" pitchFamily="18" charset="0"/>
              </a:rPr>
              <a:t>Microsofts</a:t>
            </a:r>
            <a:r>
              <a:rPr lang="en-US" sz="1800">
                <a:effectLst/>
                <a:latin typeface="Calibri" panose="020F0502020204030204" pitchFamily="34" charset="0"/>
                <a:ea typeface="Calibri" panose="020F0502020204030204" pitchFamily="34" charset="0"/>
                <a:cs typeface="Times New Roman" panose="02020603050405020304" pitchFamily="18" charset="0"/>
              </a:rPr>
              <a:t> Research, this model can also generate high-quality images just from text and can even predict the next frame to generate life like videos.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205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7334561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417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7325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31580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994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104592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13495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705536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742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490397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6576728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904990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215620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13151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874344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776948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383774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3330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55903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0867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23398247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5971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432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397057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566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867983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3180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1799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No Patter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Tree>
    <p:extLst>
      <p:ext uri="{BB962C8B-B14F-4D97-AF65-F5344CB8AC3E}">
        <p14:creationId xmlns:p14="http://schemas.microsoft.com/office/powerpoint/2010/main" val="32234439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91FF8-5184-4CE6-8C5A-AA84E78A1D9F}"/>
              </a:ext>
            </a:extLst>
          </p:cNvPr>
          <p:cNvSpPr>
            <a:spLocks noGrp="1"/>
          </p:cNvSpPr>
          <p:nvPr>
            <p:ph type="dt" sz="half" idx="10"/>
          </p:nvPr>
        </p:nvSpPr>
        <p:spPr/>
        <p:txBody>
          <a:bodyPr/>
          <a:lstStyle/>
          <a:p>
            <a:fld id="{FC53AE83-1A98-4CC4-BF26-625578F3DAA2}" type="datetimeFigureOut">
              <a:rPr lang="en-US" smtClean="0"/>
              <a:t>4/18/23</a:t>
            </a:fld>
            <a:endParaRPr lang="en-US"/>
          </a:p>
        </p:txBody>
      </p:sp>
      <p:sp>
        <p:nvSpPr>
          <p:cNvPr id="3" name="Footer Placeholder 2">
            <a:extLst>
              <a:ext uri="{FF2B5EF4-FFF2-40B4-BE49-F238E27FC236}">
                <a16:creationId xmlns:a16="http://schemas.microsoft.com/office/drawing/2014/main" id="{AE39073B-4403-4A4F-8A05-B65CDFDD8E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3714B-65BB-4052-9246-78FD6C9C8129}"/>
              </a:ext>
            </a:extLst>
          </p:cNvPr>
          <p:cNvSpPr>
            <a:spLocks noGrp="1"/>
          </p:cNvSpPr>
          <p:nvPr>
            <p:ph type="sldNum" sz="quarter" idx="12"/>
          </p:nvPr>
        </p:nvSpPr>
        <p:spPr/>
        <p:txBody>
          <a:bodyPr/>
          <a:lstStyle/>
          <a:p>
            <a:fld id="{4F19162B-2123-4C1D-9E70-45E49DC298C6}" type="slidenum">
              <a:rPr lang="en-US" smtClean="0"/>
              <a:t>‹#›</a:t>
            </a:fld>
            <a:endParaRPr lang="en-US"/>
          </a:p>
        </p:txBody>
      </p:sp>
    </p:spTree>
    <p:extLst>
      <p:ext uri="{BB962C8B-B14F-4D97-AF65-F5344CB8AC3E}">
        <p14:creationId xmlns:p14="http://schemas.microsoft.com/office/powerpoint/2010/main" val="1162343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image" Target="../media/image1.emf"/><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 id="2147485234" r:id="rId13"/>
    <p:sldLayoutId id="2147485235" r:id="rId14"/>
    <p:sldLayoutId id="2147485236" r:id="rId15"/>
    <p:sldLayoutId id="2147485237" r:id="rId16"/>
    <p:sldLayoutId id="2147485238" r:id="rId17"/>
    <p:sldLayoutId id="2147485239" r:id="rId18"/>
    <p:sldLayoutId id="2147485240" r:id="rId19"/>
    <p:sldLayoutId id="2147485241" r:id="rId20"/>
    <p:sldLayoutId id="2147485242" r:id="rId21"/>
    <p:sldLayoutId id="2147485243" r:id="rId22"/>
    <p:sldLayoutId id="2147485244" r:id="rId23"/>
    <p:sldLayoutId id="2147485245" r:id="rId24"/>
    <p:sldLayoutId id="2147485246" r:id="rId25"/>
    <p:sldLayoutId id="2147485247" r:id="rId26"/>
    <p:sldLayoutId id="2147485248" r:id="rId27"/>
    <p:sldLayoutId id="2147485249" r:id="rId28"/>
    <p:sldLayoutId id="2147485250" r:id="rId29"/>
    <p:sldLayoutId id="2147485251" r:id="rId30"/>
    <p:sldLayoutId id="2147485252" r:id="rId31"/>
    <p:sldLayoutId id="2147485253" r:id="rId32"/>
    <p:sldLayoutId id="2147485254" r:id="rId33"/>
    <p:sldLayoutId id="2147485255" r:id="rId34"/>
    <p:sldLayoutId id="2147485256" r:id="rId35"/>
    <p:sldLayoutId id="2147485257" r:id="rId36"/>
    <p:sldLayoutId id="2147485258" r:id="rId37"/>
    <p:sldLayoutId id="2147485259" r:id="rId38"/>
    <p:sldLayoutId id="2147485260" r:id="rId39"/>
    <p:sldLayoutId id="2147485261" r:id="rId40"/>
    <p:sldLayoutId id="2147485262" r:id="rId41"/>
    <p:sldLayoutId id="2147485263" r:id="rId42"/>
    <p:sldLayoutId id="2147485264" r:id="rId43"/>
    <p:sldLayoutId id="2147485265" r:id="rId44"/>
    <p:sldLayoutId id="2147485266" r:id="rId45"/>
    <p:sldLayoutId id="2147485267" r:id="rId46"/>
    <p:sldLayoutId id="2147485268" r:id="rId47"/>
    <p:sldLayoutId id="2147485269" r:id="rId48"/>
    <p:sldLayoutId id="2147485270" r:id="rId49"/>
    <p:sldLayoutId id="2147485271" r:id="rId50"/>
    <p:sldLayoutId id="2147485323"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729620213"/>
      </p:ext>
    </p:extLst>
  </p:cSld>
  <p:clrMap bg1="dk1" tx1="lt1" bg2="dk2" tx2="lt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77" r:id="rId5"/>
    <p:sldLayoutId id="2147485278" r:id="rId6"/>
    <p:sldLayoutId id="2147485279" r:id="rId7"/>
    <p:sldLayoutId id="2147485280" r:id="rId8"/>
    <p:sldLayoutId id="2147485281" r:id="rId9"/>
    <p:sldLayoutId id="2147485282" r:id="rId10"/>
    <p:sldLayoutId id="2147485283" r:id="rId11"/>
    <p:sldLayoutId id="2147485284" r:id="rId12"/>
    <p:sldLayoutId id="2147485285" r:id="rId13"/>
    <p:sldLayoutId id="2147485286" r:id="rId14"/>
    <p:sldLayoutId id="2147485287" r:id="rId15"/>
    <p:sldLayoutId id="2147485288" r:id="rId16"/>
    <p:sldLayoutId id="2147485289" r:id="rId17"/>
    <p:sldLayoutId id="2147485290" r:id="rId18"/>
    <p:sldLayoutId id="2147485291" r:id="rId19"/>
    <p:sldLayoutId id="2147485292" r:id="rId20"/>
    <p:sldLayoutId id="2147485293" r:id="rId21"/>
    <p:sldLayoutId id="2147485294" r:id="rId22"/>
    <p:sldLayoutId id="2147485295" r:id="rId23"/>
    <p:sldLayoutId id="2147485296" r:id="rId24"/>
    <p:sldLayoutId id="2147485297" r:id="rId25"/>
    <p:sldLayoutId id="2147485298" r:id="rId26"/>
    <p:sldLayoutId id="2147485299" r:id="rId27"/>
    <p:sldLayoutId id="2147485300" r:id="rId28"/>
    <p:sldLayoutId id="2147485301" r:id="rId29"/>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93.png"/><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47.xml"/><Relationship Id="rId6" Type="http://schemas.openxmlformats.org/officeDocument/2006/relationships/image" Target="../media/image94.png"/><Relationship Id="rId5" Type="http://schemas.openxmlformats.org/officeDocument/2006/relationships/image" Target="../media/image93.pn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pricing/details/cognitive-services/openai-service/" TargetMode="External"/><Relationship Id="rId2" Type="http://schemas.openxmlformats.org/officeDocument/2006/relationships/notesSlide" Target="../notesSlides/notesSlide15.xml"/><Relationship Id="rId1" Type="http://schemas.openxmlformats.org/officeDocument/2006/relationships/slideLayout" Target="../slideLayouts/slideLayout75.xml"/><Relationship Id="rId4" Type="http://schemas.openxmlformats.org/officeDocument/2006/relationships/hyperlink" Target="https://microsoft-my.sharepoint.com/personal/dcass_microsoft_com/Documents/AOAI%20field%20asset%20strategy.ppt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01.gif"/></Relationships>
</file>

<file path=ppt/slides/_rels/slide23.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6.svg"/><Relationship Id="rId2" Type="http://schemas.openxmlformats.org/officeDocument/2006/relationships/notesSlide" Target="../notesSlides/notesSlide23.xml"/><Relationship Id="rId1" Type="http://schemas.openxmlformats.org/officeDocument/2006/relationships/slideLayout" Target="../slideLayouts/slideLayout4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07.gif"/></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08.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9.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microsoft.com/office/2007/relationships/media" Target="../media/media5.mp4"/><Relationship Id="rId1" Type="http://schemas.openxmlformats.org/officeDocument/2006/relationships/video" Target="NULL" TargetMode="External"/><Relationship Id="rId4" Type="http://schemas.openxmlformats.org/officeDocument/2006/relationships/image" Target="../media/image1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118.png"/><Relationship Id="rId3" Type="http://schemas.openxmlformats.org/officeDocument/2006/relationships/image" Target="../media/image112.png"/><Relationship Id="rId7" Type="http://schemas.openxmlformats.org/officeDocument/2006/relationships/image" Target="../media/image114.png"/><Relationship Id="rId12" Type="http://schemas.openxmlformats.org/officeDocument/2006/relationships/image" Target="../media/image117.sv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microsoft.com/office/2007/relationships/hdphoto" Target="../media/hdphoto8.wdp"/><Relationship Id="rId11" Type="http://schemas.openxmlformats.org/officeDocument/2006/relationships/image" Target="../media/image116.png"/><Relationship Id="rId5" Type="http://schemas.openxmlformats.org/officeDocument/2006/relationships/image" Target="../media/image113.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115.png"/><Relationship Id="rId14" Type="http://schemas.openxmlformats.org/officeDocument/2006/relationships/image" Target="../media/image119.svg"/></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1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hyperlink" Target="https://learn.microsoft.com/en-us/legal/cognitive-services/openai/transparency-note?context=%2Fazure%2Fcognitive-services%2Fopenai%2Fcontext%2Fcontext#considerations-when-choosing-a-use-case" TargetMode="External"/></Relationships>
</file>

<file path=ppt/slides/_rels/slide4.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svg"/><Relationship Id="rId26" Type="http://schemas.openxmlformats.org/officeDocument/2006/relationships/image" Target="../media/image51.png"/><Relationship Id="rId3" Type="http://schemas.openxmlformats.org/officeDocument/2006/relationships/image" Target="../media/image29.jpeg"/><Relationship Id="rId21" Type="http://schemas.openxmlformats.org/officeDocument/2006/relationships/image" Target="../media/image46.png"/><Relationship Id="rId34" Type="http://schemas.openxmlformats.org/officeDocument/2006/relationships/image" Target="../media/image59.png"/><Relationship Id="rId7" Type="http://schemas.openxmlformats.org/officeDocument/2006/relationships/image" Target="../media/image32.jpe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41.svg"/><Relationship Id="rId20" Type="http://schemas.openxmlformats.org/officeDocument/2006/relationships/image" Target="../media/image45.svg"/><Relationship Id="rId29" Type="http://schemas.openxmlformats.org/officeDocument/2006/relationships/image" Target="../media/image54.png"/><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svg"/><Relationship Id="rId10" Type="http://schemas.openxmlformats.org/officeDocument/2006/relationships/image" Target="../media/image35.svg"/><Relationship Id="rId19" Type="http://schemas.openxmlformats.org/officeDocument/2006/relationships/image" Target="../media/image44.png"/><Relationship Id="rId31" Type="http://schemas.openxmlformats.org/officeDocument/2006/relationships/image" Target="../media/image56.png"/><Relationship Id="rId4" Type="http://schemas.openxmlformats.org/officeDocument/2006/relationships/image" Target="../media/image30.jpe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8" Type="http://schemas.openxmlformats.org/officeDocument/2006/relationships/image" Target="../media/image33.jpeg"/></Relationships>
</file>

<file path=ppt/slides/_rels/slide40.xml.rels><?xml version="1.0" encoding="UTF-8" standalone="yes"?>
<Relationships xmlns="http://schemas.openxmlformats.org/package/2006/relationships"><Relationship Id="rId2" Type="http://schemas.openxmlformats.org/officeDocument/2006/relationships/hyperlink" Target="https://azure.microsoft.com/en-us/pricing/details/cognitive-services/openai-service/" TargetMode="Externa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39.xml"/><Relationship Id="rId1" Type="http://schemas.openxmlformats.org/officeDocument/2006/relationships/slideLayout" Target="../slideLayouts/slideLayout47.xml"/><Relationship Id="rId4" Type="http://schemas.openxmlformats.org/officeDocument/2006/relationships/image" Target="../media/image124.png"/></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47.xml"/><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41.xml"/><Relationship Id="rId1" Type="http://schemas.openxmlformats.org/officeDocument/2006/relationships/slideLayout" Target="../slideLayouts/slideLayout47.xml"/><Relationship Id="rId4" Type="http://schemas.openxmlformats.org/officeDocument/2006/relationships/image" Target="../media/image1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5.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76.jpeg"/><Relationship Id="rId7"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47.xml"/><Relationship Id="rId6" Type="http://schemas.openxmlformats.org/officeDocument/2006/relationships/image" Target="../media/image78.png"/><Relationship Id="rId5" Type="http://schemas.microsoft.com/office/2007/relationships/hdphoto" Target="../media/hdphoto3.wdp"/><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image" Target="../media/image77.png"/><Relationship Id="rId5" Type="http://schemas.openxmlformats.org/officeDocument/2006/relationships/image" Target="../media/image81.svg"/><Relationship Id="rId10" Type="http://schemas.openxmlformats.org/officeDocument/2006/relationships/image" Target="../media/image83.jpeg"/><Relationship Id="rId4" Type="http://schemas.openxmlformats.org/officeDocument/2006/relationships/image" Target="../media/image80.png"/><Relationship Id="rId9" Type="http://schemas.microsoft.com/office/2007/relationships/hdphoto" Target="../media/hdphoto5.wdp"/></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6.jpeg"/><Relationship Id="rId7"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 Id="rId9" Type="http://schemas.openxmlformats.org/officeDocument/2006/relationships/image" Target="../media/image87.png"/></Relationships>
</file>

<file path=ppt/slides/_rels/slide9.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media" Target="../media/media2.mp4"/><Relationship Id="rId7" Type="http://schemas.openxmlformats.org/officeDocument/2006/relationships/image" Target="../media/image8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11" Type="http://schemas.openxmlformats.org/officeDocument/2006/relationships/image" Target="../media/image2.emf"/><Relationship Id="rId5" Type="http://schemas.openxmlformats.org/officeDocument/2006/relationships/slideLayout" Target="../slideLayouts/slideLayout47.xml"/><Relationship Id="rId10" Type="http://schemas.openxmlformats.org/officeDocument/2006/relationships/image" Target="../media/image91.png"/><Relationship Id="rId4" Type="http://schemas.openxmlformats.org/officeDocument/2006/relationships/video" Target="../media/media2.mp4"/><Relationship Id="rId9" Type="http://schemas.openxmlformats.org/officeDocument/2006/relationships/image" Target="../media/image9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p:txBody>
          <a:bodyPr/>
          <a:lstStyle/>
          <a:p>
            <a:r>
              <a:rPr lang="en-US"/>
              <a:t>Azure OpenAI Service</a:t>
            </a:r>
          </a:p>
        </p:txBody>
      </p:sp>
      <p:sp>
        <p:nvSpPr>
          <p:cNvPr id="7" name="Text Placeholder 6">
            <a:extLst>
              <a:ext uri="{FF2B5EF4-FFF2-40B4-BE49-F238E27FC236}">
                <a16:creationId xmlns:a16="http://schemas.microsoft.com/office/drawing/2014/main" id="{9BAEDA81-FA91-AFA6-B933-2F429FD59787}"/>
              </a:ext>
            </a:extLst>
          </p:cNvPr>
          <p:cNvSpPr>
            <a:spLocks noGrp="1"/>
          </p:cNvSpPr>
          <p:nvPr>
            <p:ph type="body" sz="quarter" idx="12"/>
          </p:nvPr>
        </p:nvSpPr>
        <p:spPr/>
        <p:txBody>
          <a:bodyPr/>
          <a:lstStyle/>
          <a:p>
            <a:endParaRPr lang="en-US"/>
          </a:p>
        </p:txBody>
      </p:sp>
      <p:pic>
        <p:nvPicPr>
          <p:cNvPr id="3" name="MS logo white - EMF" descr="Microsoft logo white text version">
            <a:extLst>
              <a:ext uri="{FF2B5EF4-FFF2-40B4-BE49-F238E27FC236}">
                <a16:creationId xmlns:a16="http://schemas.microsoft.com/office/drawing/2014/main" id="{F8ABE27F-CF96-AA80-0AD5-164FB20327BB}"/>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54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852808" y="3103984"/>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cxnSp>
        <p:nvCxnSpPr>
          <p:cNvPr id="14" name="Straight Connector 13">
            <a:extLst>
              <a:ext uri="{FF2B5EF4-FFF2-40B4-BE49-F238E27FC236}">
                <a16:creationId xmlns:a16="http://schemas.microsoft.com/office/drawing/2014/main" id="{E40D361C-533A-6D3B-3A9A-8BA6493F5D08}"/>
              </a:ext>
              <a:ext uri="{C183D7F6-B498-43B3-948B-1728B52AA6E4}">
                <adec:decorative xmlns:adec="http://schemas.microsoft.com/office/drawing/2017/decorative" val="1"/>
              </a:ext>
            </a:extLst>
          </p:cNvPr>
          <p:cNvCxnSpPr>
            <a:cxnSpLocks/>
          </p:cNvCxnSpPr>
          <p:nvPr/>
        </p:nvCxnSpPr>
        <p:spPr>
          <a:xfrm>
            <a:off x="3822971" y="4448285"/>
            <a:ext cx="454605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BC9D8741-A83C-6C81-D73A-11B138F1811B}"/>
              </a:ext>
              <a:ext uri="{C183D7F6-B498-43B3-948B-1728B52AA6E4}">
                <adec:decorative xmlns:adec="http://schemas.microsoft.com/office/drawing/2017/decorative" val="0"/>
              </a:ext>
            </a:extLst>
          </p:cNvPr>
          <p:cNvSpPr>
            <a:spLocks noGrp="1"/>
          </p:cNvSpPr>
          <p:nvPr>
            <p:ph type="title"/>
          </p:nvPr>
        </p:nvSpPr>
        <p:spPr/>
        <p:txBody>
          <a:bodyPr/>
          <a:lstStyle/>
          <a:p>
            <a:r>
              <a:rPr lang="en-US"/>
              <a:t>Our partnership with </a:t>
            </a:r>
            <a:r>
              <a:rPr lang="en-US" err="1"/>
              <a:t>OpenAI</a:t>
            </a:r>
            <a:endParaRPr lang="en-US"/>
          </a:p>
        </p:txBody>
      </p:sp>
      <p:pic>
        <p:nvPicPr>
          <p:cNvPr id="26" name="Picture 25" descr="OpenAI">
            <a:extLst>
              <a:ext uri="{FF2B5EF4-FFF2-40B4-BE49-F238E27FC236}">
                <a16:creationId xmlns:a16="http://schemas.microsoft.com/office/drawing/2014/main" id="{006F81B8-4FED-7689-E463-3F3E938EFDD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2215605" y="1924526"/>
            <a:ext cx="2879087" cy="780100"/>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182846" y="2888289"/>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FFFFFF"/>
                </a:solidFill>
                <a:effectLst/>
                <a:uLnTx/>
                <a:uFillTx/>
                <a:latin typeface="Segoe UI "/>
                <a:ea typeface="+mn-ea"/>
                <a:cs typeface="+mn-cs"/>
              </a:rPr>
              <a:t>Ensure that artificial general intelligence (AGI) benefits humanity.</a:t>
            </a:r>
            <a:endParaRPr kumimoji="0" lang="en-US" sz="1800" b="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descr="Microsoft ">
            <a:extLst>
              <a:ext uri="{FF2B5EF4-FFF2-40B4-BE49-F238E27FC236}">
                <a16:creationId xmlns:a16="http://schemas.microsoft.com/office/drawing/2014/main" id="{E320C0D6-6CA4-BE4A-B41E-E699035B5E28}"/>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t="28077" r="13211" b="28077"/>
          <a:stretch/>
        </p:blipFill>
        <p:spPr>
          <a:xfrm>
            <a:off x="7090338" y="1928220"/>
            <a:ext cx="2893028" cy="772712"/>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7064550" y="2888289"/>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FFFFFF"/>
                </a:solidFill>
                <a:effectLst/>
                <a:uLnTx/>
                <a:uFillTx/>
                <a:latin typeface="Segoe UI "/>
                <a:ea typeface="+mn-ea"/>
                <a:cs typeface="+mn-cs"/>
              </a:rPr>
              <a:t>Empower every person and organization on the planet to achieve more</a:t>
            </a:r>
            <a:endParaRPr kumimoji="0" lang="en-US" sz="1800" b="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3F11C99-C31C-CB01-B139-047129FFAEA9}"/>
              </a:ext>
            </a:extLst>
          </p:cNvPr>
          <p:cNvSpPr/>
          <p:nvPr/>
        </p:nvSpPr>
        <p:spPr bwMode="auto">
          <a:xfrm>
            <a:off x="882509" y="5155067"/>
            <a:ext cx="2177696" cy="494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6" name="TextBox 15">
            <a:extLst>
              <a:ext uri="{FF2B5EF4-FFF2-40B4-BE49-F238E27FC236}">
                <a16:creationId xmlns:a16="http://schemas.microsoft.com/office/drawing/2014/main" id="{FF5EBF28-1890-276B-9CB1-2CC90D81B0BD}"/>
              </a:ext>
            </a:extLst>
          </p:cNvPr>
          <p:cNvSpPr txBox="1"/>
          <p:nvPr/>
        </p:nvSpPr>
        <p:spPr>
          <a:xfrm>
            <a:off x="554037" y="5926486"/>
            <a:ext cx="283464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mn-cs"/>
              </a:rPr>
              <a:t>Generate and Understand Text</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C9C7DE81-C63A-28B6-AE9E-AF9C898C092C}"/>
              </a:ext>
            </a:extLst>
          </p:cNvPr>
          <p:cNvSpPr/>
          <p:nvPr/>
        </p:nvSpPr>
        <p:spPr bwMode="auto">
          <a:xfrm>
            <a:off x="3632271" y="5155067"/>
            <a:ext cx="2177696" cy="494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7" name="TextBox 16">
            <a:extLst>
              <a:ext uri="{FF2B5EF4-FFF2-40B4-BE49-F238E27FC236}">
                <a16:creationId xmlns:a16="http://schemas.microsoft.com/office/drawing/2014/main" id="{0174B115-6BDC-D5BA-3DE3-016569694CA8}"/>
              </a:ext>
            </a:extLst>
          </p:cNvPr>
          <p:cNvSpPr txBox="1"/>
          <p:nvPr/>
        </p:nvSpPr>
        <p:spPr>
          <a:xfrm>
            <a:off x="3303799" y="5926486"/>
            <a:ext cx="283464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mn-cs"/>
              </a:rPr>
              <a:t>Generate and Understand Code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2D0E1C40-2F07-8202-A0CB-F88A9410C717}"/>
              </a:ext>
            </a:extLst>
          </p:cNvPr>
          <p:cNvSpPr/>
          <p:nvPr/>
        </p:nvSpPr>
        <p:spPr bwMode="auto">
          <a:xfrm>
            <a:off x="6382033" y="5155067"/>
            <a:ext cx="2177696" cy="494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8" name="TextBox 17">
            <a:extLst>
              <a:ext uri="{FF2B5EF4-FFF2-40B4-BE49-F238E27FC236}">
                <a16:creationId xmlns:a16="http://schemas.microsoft.com/office/drawing/2014/main" id="{F76F349E-98FF-0B59-406C-9C5DF1ACF71F}"/>
              </a:ext>
            </a:extLst>
          </p:cNvPr>
          <p:cNvSpPr txBox="1"/>
          <p:nvPr/>
        </p:nvSpPr>
        <p:spPr>
          <a:xfrm>
            <a:off x="6053561" y="5926486"/>
            <a:ext cx="283464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mn-cs"/>
              </a:rPr>
              <a:t>Generate images from text prompts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7CA2588B-1A61-9746-E97D-9D82E63D810C}"/>
              </a:ext>
            </a:extLst>
          </p:cNvPr>
          <p:cNvSpPr/>
          <p:nvPr/>
        </p:nvSpPr>
        <p:spPr bwMode="auto">
          <a:xfrm>
            <a:off x="9131795" y="5155067"/>
            <a:ext cx="2177696" cy="494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err="1">
                <a:ln w="3175">
                  <a:noFill/>
                </a:ln>
                <a:solidFill>
                  <a:prstClr val="white"/>
                </a:solidFill>
                <a:effectLst/>
                <a:uLnTx/>
                <a:uFillTx/>
                <a:latin typeface="Segoe UI Semibold"/>
                <a:ea typeface="+mn-ea"/>
                <a:cs typeface="Segoe UI" pitchFamily="34" charset="0"/>
              </a:rPr>
              <a:t>ChatGPT</a:t>
            </a:r>
            <a:r>
              <a:rPr kumimoji="0" lang="en-US" sz="2000" b="0" i="0" u="none" strike="noStrike" kern="0" cap="none" spc="-50" normalizeH="0" baseline="0" noProof="0">
                <a:ln w="3175">
                  <a:noFill/>
                </a:ln>
                <a:solidFill>
                  <a:prstClr val="white"/>
                </a:solidFill>
                <a:effectLst/>
                <a:uLnTx/>
                <a:uFillTx/>
                <a:latin typeface="Segoe UI Semibold"/>
                <a:ea typeface="+mn-ea"/>
                <a:cs typeface="Segoe UI" pitchFamily="34" charset="0"/>
              </a:rPr>
              <a:t> </a:t>
            </a:r>
            <a:r>
              <a:rPr kumimoji="0" lang="en-US" sz="1400" b="0" i="1" u="none" strike="noStrike" kern="0" cap="none" spc="-50" normalizeH="0" baseline="0" noProof="0">
                <a:ln w="3175">
                  <a:noFill/>
                </a:ln>
                <a:solidFill>
                  <a:prstClr val="white"/>
                </a:solidFill>
                <a:effectLst/>
                <a:uLnTx/>
                <a:uFillTx/>
                <a:latin typeface="Segoe UI Semibold"/>
                <a:ea typeface="+mn-ea"/>
                <a:cs typeface="Segoe UI" pitchFamily="34" charset="0"/>
              </a:rPr>
              <a:t>(coming soon)</a:t>
            </a:r>
          </a:p>
        </p:txBody>
      </p:sp>
      <p:sp>
        <p:nvSpPr>
          <p:cNvPr id="13" name="TextBox 12">
            <a:extLst>
              <a:ext uri="{FF2B5EF4-FFF2-40B4-BE49-F238E27FC236}">
                <a16:creationId xmlns:a16="http://schemas.microsoft.com/office/drawing/2014/main" id="{D5ED7B57-ACD1-D215-F18A-17B3FFE8F35D}"/>
              </a:ext>
            </a:extLst>
          </p:cNvPr>
          <p:cNvSpPr txBox="1"/>
          <p:nvPr/>
        </p:nvSpPr>
        <p:spPr>
          <a:xfrm>
            <a:off x="8803323" y="5926486"/>
            <a:ext cx="283464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mn-cs"/>
              </a:rPr>
              <a:t>Generate conversational responses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225011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4BE74AA5-F66C-E2F0-B119-71B77D7674EA}"/>
              </a:ext>
            </a:extLst>
          </p:cNvPr>
          <p:cNvSpPr txBox="1">
            <a:spLocks noGrp="1"/>
          </p:cNvSpPr>
          <p:nvPr>
            <p:ph type="title" idx="4294967295"/>
          </p:nvPr>
        </p:nvSpPr>
        <p:spPr>
          <a:xfrm>
            <a:off x="583406" y="1226950"/>
            <a:ext cx="1102518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1"/>
                </a:solidFill>
                <a:effectLst/>
                <a:uLnTx/>
                <a:uFillTx/>
                <a:latin typeface="+mj-lt"/>
                <a:ea typeface="+mn-ea"/>
                <a:cs typeface="Segoe UI" panose="020B0502040204020203" pitchFamily="34" charset="0"/>
              </a:rPr>
              <a:t>Generative AI</a:t>
            </a:r>
          </a:p>
        </p:txBody>
      </p:sp>
      <p:pic>
        <p:nvPicPr>
          <p:cNvPr id="39" name="Picture 38" descr="OpenAI">
            <a:extLst>
              <a:ext uri="{FF2B5EF4-FFF2-40B4-BE49-F238E27FC236}">
                <a16:creationId xmlns:a16="http://schemas.microsoft.com/office/drawing/2014/main" id="{952B6EA6-78D1-5F50-36A1-5F815B59A41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4221309" y="561975"/>
            <a:ext cx="1588374" cy="430376"/>
          </a:xfrm>
          <a:prstGeom prst="rect">
            <a:avLst/>
          </a:prstGeom>
        </p:spPr>
      </p:pic>
      <p:pic>
        <p:nvPicPr>
          <p:cNvPr id="40" name="Picture 39" descr="Microsoft ">
            <a:extLst>
              <a:ext uri="{FF2B5EF4-FFF2-40B4-BE49-F238E27FC236}">
                <a16:creationId xmlns:a16="http://schemas.microsoft.com/office/drawing/2014/main" id="{4D3D2DC7-018B-0B88-7BAE-DCA0AFD4F8BB}"/>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t="28077" r="13211" b="28077"/>
          <a:stretch/>
        </p:blipFill>
        <p:spPr>
          <a:xfrm>
            <a:off x="6374626" y="564013"/>
            <a:ext cx="1596065" cy="426300"/>
          </a:xfrm>
          <a:prstGeom prst="rect">
            <a:avLst/>
          </a:prstGeom>
        </p:spPr>
      </p:pic>
      <p:sp>
        <p:nvSpPr>
          <p:cNvPr id="41" name="Rectangle: Rounded Corners 40">
            <a:extLst>
              <a:ext uri="{FF2B5EF4-FFF2-40B4-BE49-F238E27FC236}">
                <a16:creationId xmlns:a16="http://schemas.microsoft.com/office/drawing/2014/main" id="{793FDBDF-3656-2F09-BC9C-308695CF81B3}"/>
              </a:ext>
            </a:extLst>
          </p:cNvPr>
          <p:cNvSpPr/>
          <p:nvPr/>
        </p:nvSpPr>
        <p:spPr bwMode="auto">
          <a:xfrm>
            <a:off x="882509" y="1872420"/>
            <a:ext cx="2177696" cy="494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Text Placeholder 4">
            <a:extLst>
              <a:ext uri="{FF2B5EF4-FFF2-40B4-BE49-F238E27FC236}">
                <a16:creationId xmlns:a16="http://schemas.microsoft.com/office/drawing/2014/main" id="{DED68C97-D17C-ECA1-0259-4CDFE2286B81}"/>
              </a:ext>
            </a:extLst>
          </p:cNvPr>
          <p:cNvSpPr txBox="1">
            <a:spLocks/>
          </p:cNvSpPr>
          <p:nvPr/>
        </p:nvSpPr>
        <p:spPr>
          <a:xfrm>
            <a:off x="651584" y="2590411"/>
            <a:ext cx="2623968" cy="18004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2" name="Rectangle: Rounded Corners 41">
            <a:extLst>
              <a:ext uri="{FF2B5EF4-FFF2-40B4-BE49-F238E27FC236}">
                <a16:creationId xmlns:a16="http://schemas.microsoft.com/office/drawing/2014/main" id="{67B42C5C-F31B-8C9A-ED10-AA0102539A1B}"/>
              </a:ext>
            </a:extLst>
          </p:cNvPr>
          <p:cNvSpPr/>
          <p:nvPr/>
        </p:nvSpPr>
        <p:spPr bwMode="auto">
          <a:xfrm>
            <a:off x="3632271" y="1872420"/>
            <a:ext cx="2177696" cy="494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5" name="Text Placeholder 4">
            <a:extLst>
              <a:ext uri="{FF2B5EF4-FFF2-40B4-BE49-F238E27FC236}">
                <a16:creationId xmlns:a16="http://schemas.microsoft.com/office/drawing/2014/main" id="{DAB7E73E-779B-B613-855F-413343317D95}"/>
              </a:ext>
            </a:extLst>
          </p:cNvPr>
          <p:cNvSpPr txBox="1">
            <a:spLocks/>
          </p:cNvSpPr>
          <p:nvPr/>
        </p:nvSpPr>
        <p:spPr>
          <a:xfrm>
            <a:off x="3435618" y="2590411"/>
            <a:ext cx="2584244" cy="36009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highlight>
                <a:srgbClr val="00FF00"/>
              </a:highligh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FROM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WHERE State = 'TX' AND FirstName = 'Jane'</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3" name="Rectangle: Rounded Corners 42">
            <a:extLst>
              <a:ext uri="{FF2B5EF4-FFF2-40B4-BE49-F238E27FC236}">
                <a16:creationId xmlns:a16="http://schemas.microsoft.com/office/drawing/2014/main" id="{DB2CAAB2-666D-A588-646B-3987D7EA2FFD}"/>
              </a:ext>
            </a:extLst>
          </p:cNvPr>
          <p:cNvSpPr/>
          <p:nvPr/>
        </p:nvSpPr>
        <p:spPr bwMode="auto">
          <a:xfrm>
            <a:off x="6382033" y="1872420"/>
            <a:ext cx="2177696" cy="494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DD36D1E7-490D-EABC-0121-369630C182D4}"/>
              </a:ext>
            </a:extLst>
          </p:cNvPr>
          <p:cNvSpPr txBox="1"/>
          <p:nvPr/>
        </p:nvSpPr>
        <p:spPr>
          <a:xfrm>
            <a:off x="6178759" y="2590411"/>
            <a:ext cx="2584242" cy="6001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 white Siamese cat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pic>
        <p:nvPicPr>
          <p:cNvPr id="22" name="Picture 21" descr="A cat with blue eyes">
            <a:extLst>
              <a:ext uri="{FF2B5EF4-FFF2-40B4-BE49-F238E27FC236}">
                <a16:creationId xmlns:a16="http://schemas.microsoft.com/office/drawing/2014/main" id="{C37D7589-2723-D10F-2448-B8043ACBEA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3862" y="3430050"/>
            <a:ext cx="2254038" cy="2254036"/>
          </a:xfrm>
          <a:prstGeom prst="rect">
            <a:avLst/>
          </a:prstGeom>
        </p:spPr>
      </p:pic>
      <p:sp>
        <p:nvSpPr>
          <p:cNvPr id="44" name="Rectangle: Rounded Corners 43">
            <a:extLst>
              <a:ext uri="{FF2B5EF4-FFF2-40B4-BE49-F238E27FC236}">
                <a16:creationId xmlns:a16="http://schemas.microsoft.com/office/drawing/2014/main" id="{0D3CD7FE-5FEE-E384-69D4-90CBD70AA269}"/>
              </a:ext>
            </a:extLst>
          </p:cNvPr>
          <p:cNvSpPr/>
          <p:nvPr/>
        </p:nvSpPr>
        <p:spPr bwMode="auto">
          <a:xfrm>
            <a:off x="9131795" y="1872420"/>
            <a:ext cx="2177696" cy="494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err="1">
                <a:ln w="3175">
                  <a:noFill/>
                </a:ln>
                <a:solidFill>
                  <a:prstClr val="white"/>
                </a:solidFill>
                <a:effectLst/>
                <a:uLnTx/>
                <a:uFillTx/>
                <a:latin typeface="Segoe UI Semibold"/>
                <a:ea typeface="+mn-ea"/>
                <a:cs typeface="Segoe UI" pitchFamily="34" charset="0"/>
              </a:rPr>
              <a:t>ChatGPT</a:t>
            </a:r>
            <a:endParaRPr kumimoji="0" lang="en-US" sz="1400" b="0" i="1" u="none" strike="noStrike" kern="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31" name="Speech Bubble: Rectangle with Corners Rounded 30">
            <a:extLst>
              <a:ext uri="{FF2B5EF4-FFF2-40B4-BE49-F238E27FC236}">
                <a16:creationId xmlns:a16="http://schemas.microsoft.com/office/drawing/2014/main" id="{E0E49409-4EAD-E58B-3C69-8D013CECE235}"/>
              </a:ext>
            </a:extLst>
          </p:cNvPr>
          <p:cNvSpPr/>
          <p:nvPr/>
        </p:nvSpPr>
        <p:spPr bwMode="auto">
          <a:xfrm>
            <a:off x="9423164" y="2590411"/>
            <a:ext cx="2194560" cy="369332"/>
          </a:xfrm>
          <a:prstGeom prst="wedgeRoundRectCallout">
            <a:avLst>
              <a:gd name="adj1" fmla="val 33311"/>
              <a:gd name="adj2" fmla="val 75550"/>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What is the fastest animal on land?</a:t>
            </a:r>
          </a:p>
        </p:txBody>
      </p:sp>
      <p:sp>
        <p:nvSpPr>
          <p:cNvPr id="32" name="Speech Bubble: Rectangle with Corners Rounded 31">
            <a:extLst>
              <a:ext uri="{FF2B5EF4-FFF2-40B4-BE49-F238E27FC236}">
                <a16:creationId xmlns:a16="http://schemas.microsoft.com/office/drawing/2014/main" id="{3F994D4A-2C11-0E68-9356-6F993CE35303}"/>
              </a:ext>
            </a:extLst>
          </p:cNvPr>
          <p:cNvSpPr/>
          <p:nvPr/>
        </p:nvSpPr>
        <p:spPr bwMode="auto">
          <a:xfrm>
            <a:off x="9026604" y="3131702"/>
            <a:ext cx="2194560" cy="677917"/>
          </a:xfrm>
          <a:prstGeom prst="wedgeRoundRectCallout">
            <a:avLst>
              <a:gd name="adj1" fmla="val -33291"/>
              <a:gd name="adj2" fmla="val 62841"/>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anose="020B0502040204020203" pitchFamily="34" charset="0"/>
              </a:rPr>
              <a:t>the </a:t>
            </a:r>
            <a:r>
              <a:rPr lang="en-US" sz="700" b="0" i="0">
                <a:solidFill>
                  <a:schemeClr val="bg1"/>
                </a:solidFill>
                <a:effectLst/>
                <a:latin typeface="Roboto Mono" panose="00000009000000000000" pitchFamily="49" charset="0"/>
                <a:ea typeface="Roboto Mono" panose="00000009000000000000" pitchFamily="49" charset="0"/>
              </a:rPr>
              <a:t>cheetah (Acinonyx </a:t>
            </a: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jubatus), which can reach speeds of up to 60 miles (97 kilometers) per hour.</a:t>
            </a:r>
          </a:p>
        </p:txBody>
      </p:sp>
      <p:sp>
        <p:nvSpPr>
          <p:cNvPr id="33" name="Speech Bubble: Rectangle with Corners Rounded 32">
            <a:extLst>
              <a:ext uri="{FF2B5EF4-FFF2-40B4-BE49-F238E27FC236}">
                <a16:creationId xmlns:a16="http://schemas.microsoft.com/office/drawing/2014/main" id="{606A7CFE-25CC-3B89-D9A5-8F351E6FFB2A}"/>
              </a:ext>
            </a:extLst>
          </p:cNvPr>
          <p:cNvSpPr/>
          <p:nvPr/>
        </p:nvSpPr>
        <p:spPr bwMode="auto">
          <a:xfrm>
            <a:off x="9423164" y="3981578"/>
            <a:ext cx="2194560" cy="369332"/>
          </a:xfrm>
          <a:prstGeom prst="wedgeRoundRectCallout">
            <a:avLst>
              <a:gd name="adj1" fmla="val 33311"/>
              <a:gd name="adj2" fmla="val 78774"/>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rPr>
              <a:t>What makes them so fast?</a:t>
            </a:r>
            <a:endParaRPr lang="en-US" sz="800">
              <a:solidFill>
                <a:schemeClr val="bg1"/>
              </a:solidFill>
              <a:latin typeface="Roboto Mono" panose="00000009000000000000" pitchFamily="49" charset="0"/>
              <a:ea typeface="Roboto Mono" panose="00000009000000000000" pitchFamily="49" charset="0"/>
            </a:endParaRPr>
          </a:p>
        </p:txBody>
      </p:sp>
      <p:sp>
        <p:nvSpPr>
          <p:cNvPr id="34" name="Speech Bubble: Rectangle with Corners Rounded 33">
            <a:extLst>
              <a:ext uri="{FF2B5EF4-FFF2-40B4-BE49-F238E27FC236}">
                <a16:creationId xmlns:a16="http://schemas.microsoft.com/office/drawing/2014/main" id="{8FE355F8-C909-5DB5-3DB9-8EB77C0488A2}"/>
              </a:ext>
            </a:extLst>
          </p:cNvPr>
          <p:cNvSpPr/>
          <p:nvPr/>
        </p:nvSpPr>
        <p:spPr bwMode="auto">
          <a:xfrm>
            <a:off x="9026604" y="4522869"/>
            <a:ext cx="2194560" cy="1244515"/>
          </a:xfrm>
          <a:prstGeom prst="wedgeRoundRectCallout">
            <a:avLst>
              <a:gd name="adj1" fmla="val -33219"/>
              <a:gd name="adj2" fmla="val 57609"/>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Cheetahs are built for speed and have several adaptations that make them the fastest land animal: lean body, long legs, flexible spine, large nostrils and claws that don’t retract.</a:t>
            </a:r>
          </a:p>
        </p:txBody>
      </p:sp>
      <p:grpSp>
        <p:nvGrpSpPr>
          <p:cNvPr id="52" name="Group 51">
            <a:extLst>
              <a:ext uri="{FF2B5EF4-FFF2-40B4-BE49-F238E27FC236}">
                <a16:creationId xmlns:a16="http://schemas.microsoft.com/office/drawing/2014/main" id="{09CE3F37-61D1-BF8D-C144-099FFAE87FE1}"/>
              </a:ext>
              <a:ext uri="{C183D7F6-B498-43B3-948B-1728B52AA6E4}">
                <adec:decorative xmlns:adec="http://schemas.microsoft.com/office/drawing/2017/decorative" val="1"/>
              </a:ext>
            </a:extLst>
          </p:cNvPr>
          <p:cNvGrpSpPr/>
          <p:nvPr/>
        </p:nvGrpSpPr>
        <p:grpSpPr>
          <a:xfrm>
            <a:off x="9026604" y="5939341"/>
            <a:ext cx="2591120" cy="307497"/>
            <a:chOff x="9026604" y="5939341"/>
            <a:chExt cx="2591120" cy="307497"/>
          </a:xfrm>
        </p:grpSpPr>
        <p:sp>
          <p:nvSpPr>
            <p:cNvPr id="35" name="Rectangle: Rounded Corners 34">
              <a:extLst>
                <a:ext uri="{FF2B5EF4-FFF2-40B4-BE49-F238E27FC236}">
                  <a16:creationId xmlns:a16="http://schemas.microsoft.com/office/drawing/2014/main" id="{0CAD23D8-7B1E-19EB-FC56-B7B84872FD28}"/>
                </a:ext>
              </a:extLst>
            </p:cNvPr>
            <p:cNvSpPr/>
            <p:nvPr/>
          </p:nvSpPr>
          <p:spPr bwMode="auto">
            <a:xfrm>
              <a:off x="9026604" y="5939341"/>
              <a:ext cx="2591120" cy="307497"/>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Send outline">
              <a:extLst>
                <a:ext uri="{FF2B5EF4-FFF2-40B4-BE49-F238E27FC236}">
                  <a16:creationId xmlns:a16="http://schemas.microsoft.com/office/drawing/2014/main" id="{1F83B6CD-C78F-9E61-1700-B6B1288C0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42594" y="5978789"/>
              <a:ext cx="228600" cy="228600"/>
            </a:xfrm>
            <a:prstGeom prst="rect">
              <a:avLst/>
            </a:prstGeom>
          </p:spPr>
        </p:pic>
      </p:grpSp>
    </p:spTree>
    <p:extLst>
      <p:ext uri="{BB962C8B-B14F-4D97-AF65-F5344CB8AC3E}">
        <p14:creationId xmlns:p14="http://schemas.microsoft.com/office/powerpoint/2010/main" val="65322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497588" y="3426880"/>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497588" y="4326700"/>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497589" y="2500019"/>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497588" y="5271422"/>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28" name="Picture 4">
            <a:extLst>
              <a:ext uri="{FF2B5EF4-FFF2-40B4-BE49-F238E27FC236}">
                <a16:creationId xmlns:a16="http://schemas.microsoft.com/office/drawing/2014/main" id="{A8415F91-5A99-FEB3-A6A8-9209B8FB9D2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588" y="1320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588264" y="2161476"/>
            <a:ext cx="4127692" cy="1107996"/>
          </a:xfrm>
        </p:spPr>
        <p:txBody>
          <a:bodyPr/>
          <a:lstStyle/>
          <a:p>
            <a:r>
              <a:rPr lang="en-US"/>
              <a:t>Azure </a:t>
            </a:r>
            <a:br>
              <a:rPr lang="en-US"/>
            </a:br>
            <a:r>
              <a:rPr lang="en-US" err="1"/>
              <a:t>OpenAI</a:t>
            </a:r>
            <a:r>
              <a:rPr lang="en-US"/>
              <a:t> Service</a:t>
            </a:r>
          </a:p>
        </p:txBody>
      </p:sp>
      <p:sp>
        <p:nvSpPr>
          <p:cNvPr id="11" name="Rectangle: Rounded Corners 10">
            <a:extLst>
              <a:ext uri="{FF2B5EF4-FFF2-40B4-BE49-F238E27FC236}">
                <a16:creationId xmlns:a16="http://schemas.microsoft.com/office/drawing/2014/main" id="{16C23EBE-99F1-9981-ADF2-F7DEDE1E510B}"/>
              </a:ext>
            </a:extLst>
          </p:cNvPr>
          <p:cNvSpPr/>
          <p:nvPr/>
        </p:nvSpPr>
        <p:spPr bwMode="auto">
          <a:xfrm>
            <a:off x="588264" y="3749482"/>
            <a:ext cx="2252576" cy="511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Rectangle: Rounded Corners 11">
            <a:extLst>
              <a:ext uri="{FF2B5EF4-FFF2-40B4-BE49-F238E27FC236}">
                <a16:creationId xmlns:a16="http://schemas.microsoft.com/office/drawing/2014/main" id="{E8A74CC9-9053-AF16-8CA4-ABF20A1104B9}"/>
              </a:ext>
            </a:extLst>
          </p:cNvPr>
          <p:cNvSpPr/>
          <p:nvPr/>
        </p:nvSpPr>
        <p:spPr bwMode="auto">
          <a:xfrm>
            <a:off x="3043324" y="3749482"/>
            <a:ext cx="2252576" cy="511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4" name="Rectangle: Rounded Corners 13">
            <a:extLst>
              <a:ext uri="{FF2B5EF4-FFF2-40B4-BE49-F238E27FC236}">
                <a16:creationId xmlns:a16="http://schemas.microsoft.com/office/drawing/2014/main" id="{0355BA6A-8C5F-0A3D-E668-B6D3D9426BD5}"/>
              </a:ext>
            </a:extLst>
          </p:cNvPr>
          <p:cNvSpPr/>
          <p:nvPr/>
        </p:nvSpPr>
        <p:spPr bwMode="auto">
          <a:xfrm>
            <a:off x="588264" y="4482474"/>
            <a:ext cx="2252576" cy="511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5" name="Rectangle: Rounded Corners 14">
            <a:extLst>
              <a:ext uri="{FF2B5EF4-FFF2-40B4-BE49-F238E27FC236}">
                <a16:creationId xmlns:a16="http://schemas.microsoft.com/office/drawing/2014/main" id="{CA881851-1F1C-09B9-4237-7A324BA5040B}"/>
              </a:ext>
            </a:extLst>
          </p:cNvPr>
          <p:cNvSpPr/>
          <p:nvPr/>
        </p:nvSpPr>
        <p:spPr bwMode="auto">
          <a:xfrm>
            <a:off x="3043324" y="4482474"/>
            <a:ext cx="2252576" cy="511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err="1">
                <a:ln w="3175">
                  <a:noFill/>
                </a:ln>
                <a:solidFill>
                  <a:prstClr val="white"/>
                </a:solidFill>
                <a:effectLst/>
                <a:uLnTx/>
                <a:uFillTx/>
                <a:latin typeface="Segoe UI Semibold"/>
                <a:ea typeface="+mn-ea"/>
                <a:cs typeface="Segoe UI" pitchFamily="34" charset="0"/>
              </a:rPr>
              <a:t>ChatGPT</a:t>
            </a:r>
            <a:endParaRPr kumimoji="0" lang="en-US" sz="1400" b="0" i="1" u="none" strike="noStrike" kern="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0"/>
              </a:ext>
            </a:extLst>
          </p:cNvPr>
          <p:cNvSpPr txBox="1">
            <a:spLocks/>
          </p:cNvSpPr>
          <p:nvPr/>
        </p:nvSpPr>
        <p:spPr>
          <a:xfrm>
            <a:off x="7299505" y="1250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in your Azure subscription, secured by you, and tied to your datasets and applications</a:t>
            </a:r>
          </a:p>
        </p:txBody>
      </p:sp>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0"/>
              </a:ext>
            </a:extLst>
          </p:cNvPr>
          <p:cNvSpPr txBox="1">
            <a:spLocks/>
          </p:cNvSpPr>
          <p:nvPr/>
        </p:nvSpPr>
        <p:spPr>
          <a:xfrm>
            <a:off x="7299504" y="2456597"/>
            <a:ext cx="4191772"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AI models to unlock new scenarios</a:t>
            </a:r>
          </a:p>
        </p:txBody>
      </p:sp>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0"/>
              </a:ext>
            </a:extLst>
          </p:cNvPr>
          <p:cNvSpPr txBox="1">
            <a:spLocks/>
          </p:cNvSpPr>
          <p:nvPr/>
        </p:nvSpPr>
        <p:spPr>
          <a:xfrm>
            <a:off x="7299504" y="3403730"/>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Custom AI models fine-tuned with your data and hyperparameters</a:t>
            </a:r>
          </a:p>
        </p:txBody>
      </p:sp>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0"/>
              </a:ext>
            </a:extLst>
          </p:cNvPr>
          <p:cNvSpPr txBox="1">
            <a:spLocks/>
          </p:cNvSpPr>
          <p:nvPr/>
        </p:nvSpPr>
        <p:spPr>
          <a:xfrm>
            <a:off x="7299505" y="4306240"/>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mitigate harmful use</a:t>
            </a:r>
          </a:p>
        </p:txBody>
      </p:sp>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0"/>
              </a:ext>
            </a:extLst>
          </p:cNvPr>
          <p:cNvSpPr txBox="1">
            <a:spLocks/>
          </p:cNvSpPr>
          <p:nvPr/>
        </p:nvSpPr>
        <p:spPr>
          <a:xfrm>
            <a:off x="7299505" y="5232548"/>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private networks</a:t>
            </a:r>
          </a:p>
        </p:txBody>
      </p:sp>
    </p:spTree>
    <p:extLst>
      <p:ext uri="{BB962C8B-B14F-4D97-AF65-F5344CB8AC3E}">
        <p14:creationId xmlns:p14="http://schemas.microsoft.com/office/powerpoint/2010/main" val="101870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C3AC565E-3D60-544E-A442-55EDA198FE66}"/>
              </a:ext>
              <a:ext uri="{C183D7F6-B498-43B3-948B-1728B52AA6E4}">
                <adec:decorative xmlns:adec="http://schemas.microsoft.com/office/drawing/2017/decorative" val="1"/>
              </a:ext>
            </a:extLst>
          </p:cNvPr>
          <p:cNvCxnSpPr>
            <a:cxnSpLocks/>
          </p:cNvCxnSpPr>
          <p:nvPr/>
        </p:nvCxnSpPr>
        <p:spPr>
          <a:xfrm flipV="1">
            <a:off x="892022" y="2373841"/>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4506DF4-C0C3-7C45-806C-79FA58796CF9}"/>
              </a:ext>
              <a:ext uri="{C183D7F6-B498-43B3-948B-1728B52AA6E4}">
                <adec:decorative xmlns:adec="http://schemas.microsoft.com/office/drawing/2017/decorative" val="1"/>
              </a:ext>
            </a:extLst>
          </p:cNvPr>
          <p:cNvCxnSpPr>
            <a:cxnSpLocks/>
          </p:cNvCxnSpPr>
          <p:nvPr/>
        </p:nvCxnSpPr>
        <p:spPr>
          <a:xfrm>
            <a:off x="892022" y="5887969"/>
            <a:ext cx="568462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EC0F8D1-8E76-B641-8EE9-D86213B8E67F}"/>
              </a:ext>
              <a:ext uri="{C183D7F6-B498-43B3-948B-1728B52AA6E4}">
                <adec:decorative xmlns:adec="http://schemas.microsoft.com/office/drawing/2017/decorative" val="1"/>
              </a:ext>
            </a:extLst>
          </p:cNvPr>
          <p:cNvGrpSpPr/>
          <p:nvPr/>
        </p:nvGrpSpPr>
        <p:grpSpPr>
          <a:xfrm>
            <a:off x="1053960" y="5274013"/>
            <a:ext cx="2786178" cy="353943"/>
            <a:chOff x="2026441" y="4509309"/>
            <a:chExt cx="2925465" cy="353943"/>
          </a:xfrm>
        </p:grpSpPr>
        <p:sp>
          <p:nvSpPr>
            <p:cNvPr id="35" name="Oval 34">
              <a:extLst>
                <a:ext uri="{FF2B5EF4-FFF2-40B4-BE49-F238E27FC236}">
                  <a16:creationId xmlns:a16="http://schemas.microsoft.com/office/drawing/2014/main" id="{D608614F-86E3-FC42-8597-DD193E330622}"/>
                </a:ext>
              </a:extLst>
            </p:cNvPr>
            <p:cNvSpPr/>
            <p:nvPr/>
          </p:nvSpPr>
          <p:spPr bwMode="auto">
            <a:xfrm>
              <a:off x="2026441" y="4554826"/>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3F43596-A701-764F-BEEE-41B57BF6E3F5}"/>
                </a:ext>
              </a:extLst>
            </p:cNvPr>
            <p:cNvSpPr txBox="1"/>
            <p:nvPr/>
          </p:nvSpPr>
          <p:spPr>
            <a:xfrm>
              <a:off x="2255138" y="4509309"/>
              <a:ext cx="2696768"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Ada</a:t>
              </a:r>
            </a:p>
          </p:txBody>
        </p:sp>
      </p:grpSp>
      <p:grpSp>
        <p:nvGrpSpPr>
          <p:cNvPr id="37" name="Group 36">
            <a:extLst>
              <a:ext uri="{FF2B5EF4-FFF2-40B4-BE49-F238E27FC236}">
                <a16:creationId xmlns:a16="http://schemas.microsoft.com/office/drawing/2014/main" id="{A373D9D4-5138-DC4F-9076-6C1A070C9571}"/>
              </a:ext>
              <a:ext uri="{C183D7F6-B498-43B3-948B-1728B52AA6E4}">
                <adec:decorative xmlns:adec="http://schemas.microsoft.com/office/drawing/2017/decorative" val="1"/>
              </a:ext>
            </a:extLst>
          </p:cNvPr>
          <p:cNvGrpSpPr/>
          <p:nvPr/>
        </p:nvGrpSpPr>
        <p:grpSpPr>
          <a:xfrm>
            <a:off x="3740906" y="3310467"/>
            <a:ext cx="3077577" cy="353943"/>
            <a:chOff x="4703320" y="2264383"/>
            <a:chExt cx="3077577" cy="353943"/>
          </a:xfrm>
        </p:grpSpPr>
        <p:sp>
          <p:nvSpPr>
            <p:cNvPr id="38" name="Oval 37">
              <a:extLst>
                <a:ext uri="{FF2B5EF4-FFF2-40B4-BE49-F238E27FC236}">
                  <a16:creationId xmlns:a16="http://schemas.microsoft.com/office/drawing/2014/main" id="{427D0D72-C795-6147-83C8-777C72905D0A}"/>
                </a:ext>
              </a:extLst>
            </p:cNvPr>
            <p:cNvSpPr/>
            <p:nvPr/>
          </p:nvSpPr>
          <p:spPr bwMode="auto">
            <a:xfrm>
              <a:off x="4703320" y="2309900"/>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72F644FC-2B1E-444A-B6AC-48A73121B3E0}"/>
                </a:ext>
              </a:extLst>
            </p:cNvPr>
            <p:cNvSpPr txBox="1"/>
            <p:nvPr/>
          </p:nvSpPr>
          <p:spPr>
            <a:xfrm>
              <a:off x="4932018" y="2264383"/>
              <a:ext cx="2848879"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Curie</a:t>
              </a:r>
            </a:p>
          </p:txBody>
        </p:sp>
      </p:grpSp>
      <p:grpSp>
        <p:nvGrpSpPr>
          <p:cNvPr id="40" name="Group 39">
            <a:extLst>
              <a:ext uri="{FF2B5EF4-FFF2-40B4-BE49-F238E27FC236}">
                <a16:creationId xmlns:a16="http://schemas.microsoft.com/office/drawing/2014/main" id="{2A66B173-9A97-C848-8ED3-B81062C567F1}"/>
              </a:ext>
              <a:ext uri="{C183D7F6-B498-43B3-948B-1728B52AA6E4}">
                <adec:decorative xmlns:adec="http://schemas.microsoft.com/office/drawing/2017/decorative" val="1"/>
              </a:ext>
            </a:extLst>
          </p:cNvPr>
          <p:cNvGrpSpPr/>
          <p:nvPr/>
        </p:nvGrpSpPr>
        <p:grpSpPr>
          <a:xfrm>
            <a:off x="5044469" y="2328694"/>
            <a:ext cx="2827019" cy="353943"/>
            <a:chOff x="8034464" y="2352284"/>
            <a:chExt cx="2827019" cy="353943"/>
          </a:xfrm>
        </p:grpSpPr>
        <p:sp>
          <p:nvSpPr>
            <p:cNvPr id="41" name="Oval 40">
              <a:extLst>
                <a:ext uri="{FF2B5EF4-FFF2-40B4-BE49-F238E27FC236}">
                  <a16:creationId xmlns:a16="http://schemas.microsoft.com/office/drawing/2014/main" id="{1D91EC34-65B6-B647-BB98-5B871CCF2158}"/>
                </a:ext>
              </a:extLst>
            </p:cNvPr>
            <p:cNvSpPr/>
            <p:nvPr/>
          </p:nvSpPr>
          <p:spPr bwMode="auto">
            <a:xfrm>
              <a:off x="8034464" y="2397801"/>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73C5E75-63B5-0D4C-BBB0-F40B70CA2B29}"/>
                </a:ext>
              </a:extLst>
            </p:cNvPr>
            <p:cNvSpPr txBox="1"/>
            <p:nvPr/>
          </p:nvSpPr>
          <p:spPr>
            <a:xfrm>
              <a:off x="8263172" y="2352284"/>
              <a:ext cx="2598311"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a:t>
              </a:r>
            </a:p>
          </p:txBody>
        </p:sp>
      </p:grpSp>
      <p:grpSp>
        <p:nvGrpSpPr>
          <p:cNvPr id="43" name="Group 42">
            <a:extLst>
              <a:ext uri="{FF2B5EF4-FFF2-40B4-BE49-F238E27FC236}">
                <a16:creationId xmlns:a16="http://schemas.microsoft.com/office/drawing/2014/main" id="{DBEB5608-9EB5-2648-92D7-3C12E269E3A7}"/>
              </a:ext>
              <a:ext uri="{C183D7F6-B498-43B3-948B-1728B52AA6E4}">
                <adec:decorative xmlns:adec="http://schemas.microsoft.com/office/drawing/2017/decorative" val="1"/>
              </a:ext>
            </a:extLst>
          </p:cNvPr>
          <p:cNvGrpSpPr/>
          <p:nvPr/>
        </p:nvGrpSpPr>
        <p:grpSpPr>
          <a:xfrm>
            <a:off x="2397435" y="4292240"/>
            <a:ext cx="3311977" cy="353943"/>
            <a:chOff x="3280891" y="3601328"/>
            <a:chExt cx="2540604" cy="353943"/>
          </a:xfrm>
        </p:grpSpPr>
        <p:sp>
          <p:nvSpPr>
            <p:cNvPr id="51" name="Oval 50">
              <a:extLst>
                <a:ext uri="{FF2B5EF4-FFF2-40B4-BE49-F238E27FC236}">
                  <a16:creationId xmlns:a16="http://schemas.microsoft.com/office/drawing/2014/main" id="{481A7654-B609-BB44-A405-B45F42E2941F}"/>
                </a:ext>
              </a:extLst>
            </p:cNvPr>
            <p:cNvSpPr/>
            <p:nvPr/>
          </p:nvSpPr>
          <p:spPr bwMode="auto">
            <a:xfrm>
              <a:off x="3280891" y="3646885"/>
              <a:ext cx="179804"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9FB27A8F-1910-8743-AA33-2A7F1F2D45FE}"/>
                </a:ext>
              </a:extLst>
            </p:cNvPr>
            <p:cNvSpPr txBox="1"/>
            <p:nvPr/>
          </p:nvSpPr>
          <p:spPr>
            <a:xfrm>
              <a:off x="3460692" y="3601328"/>
              <a:ext cx="236080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Babbage</a:t>
              </a:r>
            </a:p>
          </p:txBody>
        </p:sp>
      </p:grpSp>
      <p:grpSp>
        <p:nvGrpSpPr>
          <p:cNvPr id="55" name="Group 54">
            <a:extLst>
              <a:ext uri="{FF2B5EF4-FFF2-40B4-BE49-F238E27FC236}">
                <a16:creationId xmlns:a16="http://schemas.microsoft.com/office/drawing/2014/main" id="{ED093564-057C-FB4F-8327-A4C17E335D58}"/>
              </a:ext>
              <a:ext uri="{C183D7F6-B498-43B3-948B-1728B52AA6E4}">
                <adec:decorative xmlns:adec="http://schemas.microsoft.com/office/drawing/2017/decorative" val="1"/>
              </a:ext>
            </a:extLst>
          </p:cNvPr>
          <p:cNvGrpSpPr/>
          <p:nvPr/>
        </p:nvGrpSpPr>
        <p:grpSpPr>
          <a:xfrm>
            <a:off x="7621819" y="3310467"/>
            <a:ext cx="2641551" cy="353943"/>
            <a:chOff x="4703320" y="2264383"/>
            <a:chExt cx="2641551" cy="353943"/>
          </a:xfrm>
        </p:grpSpPr>
        <p:sp>
          <p:nvSpPr>
            <p:cNvPr id="57" name="Oval 56">
              <a:extLst>
                <a:ext uri="{FF2B5EF4-FFF2-40B4-BE49-F238E27FC236}">
                  <a16:creationId xmlns:a16="http://schemas.microsoft.com/office/drawing/2014/main" id="{9AE32910-2C12-764A-9ECE-564FC5EF2E99}"/>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561DD9A9-E447-8F44-A175-B4BD414D28EE}"/>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Cushman-codex</a:t>
              </a:r>
            </a:p>
          </p:txBody>
        </p:sp>
      </p:grpSp>
      <p:grpSp>
        <p:nvGrpSpPr>
          <p:cNvPr id="61" name="Group 60">
            <a:extLst>
              <a:ext uri="{FF2B5EF4-FFF2-40B4-BE49-F238E27FC236}">
                <a16:creationId xmlns:a16="http://schemas.microsoft.com/office/drawing/2014/main" id="{F310F11C-CC9C-2744-8FFD-7337822D779B}"/>
              </a:ext>
              <a:ext uri="{C183D7F6-B498-43B3-948B-1728B52AA6E4}">
                <adec:decorative xmlns:adec="http://schemas.microsoft.com/office/drawing/2017/decorative" val="1"/>
              </a:ext>
            </a:extLst>
          </p:cNvPr>
          <p:cNvGrpSpPr/>
          <p:nvPr/>
        </p:nvGrpSpPr>
        <p:grpSpPr>
          <a:xfrm>
            <a:off x="9382237" y="2328694"/>
            <a:ext cx="2641563" cy="353943"/>
            <a:chOff x="8034464" y="2352654"/>
            <a:chExt cx="2641563" cy="353943"/>
          </a:xfrm>
        </p:grpSpPr>
        <p:sp>
          <p:nvSpPr>
            <p:cNvPr id="62" name="Oval 61">
              <a:extLst>
                <a:ext uri="{FF2B5EF4-FFF2-40B4-BE49-F238E27FC236}">
                  <a16:creationId xmlns:a16="http://schemas.microsoft.com/office/drawing/2014/main" id="{CF523DE3-BE35-D44B-AB45-33DBBC4086EC}"/>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64CC62B5-C06D-574C-9F43-A703A4D4331E}"/>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Davinci-codex</a:t>
              </a:r>
            </a:p>
          </p:txBody>
        </p:sp>
      </p:grpSp>
      <p:cxnSp>
        <p:nvCxnSpPr>
          <p:cNvPr id="28" name="Straight Arrow Connector 27">
            <a:extLst>
              <a:ext uri="{FF2B5EF4-FFF2-40B4-BE49-F238E27FC236}">
                <a16:creationId xmlns:a16="http://schemas.microsoft.com/office/drawing/2014/main" id="{9722D5E7-607B-7044-8211-16A321EA35CE}"/>
              </a:ext>
              <a:ext uri="{C183D7F6-B498-43B3-948B-1728B52AA6E4}">
                <adec:decorative xmlns:adec="http://schemas.microsoft.com/office/drawing/2017/decorative" val="1"/>
              </a:ext>
            </a:extLst>
          </p:cNvPr>
          <p:cNvCxnSpPr>
            <a:cxnSpLocks/>
          </p:cNvCxnSpPr>
          <p:nvPr/>
        </p:nvCxnSpPr>
        <p:spPr>
          <a:xfrm flipV="1">
            <a:off x="7082744" y="5880968"/>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A2DDE9-4696-1851-6AF1-B4A3D4801E3E}"/>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Family of Models</a:t>
            </a:r>
          </a:p>
        </p:txBody>
      </p:sp>
      <p:sp>
        <p:nvSpPr>
          <p:cNvPr id="6" name="Rectangle 5" descr="gpt-3 models">
            <a:extLst>
              <a:ext uri="{FF2B5EF4-FFF2-40B4-BE49-F238E27FC236}">
                <a16:creationId xmlns:a16="http://schemas.microsoft.com/office/drawing/2014/main" id="{B430EDA9-D182-E5CC-8A2D-30E884A0B71C}"/>
              </a:ext>
            </a:extLst>
          </p:cNvPr>
          <p:cNvSpPr/>
          <p:nvPr/>
        </p:nvSpPr>
        <p:spPr>
          <a:xfrm>
            <a:off x="2525244" y="1618137"/>
            <a:ext cx="2154936"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sz="2000" spc="-50">
                <a:ln w="3175">
                  <a:noFill/>
                </a:ln>
                <a:solidFill>
                  <a:prstClr val="white"/>
                </a:solidFill>
                <a:latin typeface="Segoe UI Semibold"/>
                <a:cs typeface="Segoe UI" pitchFamily="34" charset="0"/>
              </a:rPr>
              <a:t>GPT-3 models</a:t>
            </a:r>
          </a:p>
        </p:txBody>
      </p:sp>
      <p:sp>
        <p:nvSpPr>
          <p:cNvPr id="47" name="Rectangle 46" descr="Codex models">
            <a:extLst>
              <a:ext uri="{FF2B5EF4-FFF2-40B4-BE49-F238E27FC236}">
                <a16:creationId xmlns:a16="http://schemas.microsoft.com/office/drawing/2014/main" id="{21336766-1E94-8F31-5F2C-E00F51F157D4}"/>
              </a:ext>
            </a:extLst>
          </p:cNvPr>
          <p:cNvSpPr/>
          <p:nvPr/>
        </p:nvSpPr>
        <p:spPr>
          <a:xfrm>
            <a:off x="8267295" y="1618137"/>
            <a:ext cx="2154936" cy="369332"/>
          </a:xfrm>
          <a:prstGeom prst="rect">
            <a:avLst/>
          </a:prstGeom>
          <a:solidFill>
            <a:srgbClr val="785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sz="2000" spc="-50">
                <a:ln w="3175">
                  <a:noFill/>
                </a:ln>
                <a:solidFill>
                  <a:prstClr val="white"/>
                </a:solidFill>
                <a:latin typeface="Segoe UI Semibold"/>
                <a:cs typeface="Segoe UI" pitchFamily="34" charset="0"/>
              </a:rPr>
              <a:t>Codex models</a:t>
            </a:r>
          </a:p>
        </p:txBody>
      </p:sp>
      <p:sp>
        <p:nvSpPr>
          <p:cNvPr id="32" name="TextBox 31">
            <a:extLst>
              <a:ext uri="{FF2B5EF4-FFF2-40B4-BE49-F238E27FC236}">
                <a16:creationId xmlns:a16="http://schemas.microsoft.com/office/drawing/2014/main" id="{9E7A4F4A-DF72-194A-A874-5AF5295A325A}"/>
              </a:ext>
            </a:extLst>
          </p:cNvPr>
          <p:cNvSpPr txBox="1"/>
          <p:nvPr/>
        </p:nvSpPr>
        <p:spPr>
          <a:xfrm rot="16200000">
            <a:off x="-193430" y="4007795"/>
            <a:ext cx="1727808"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Inferencing time</a:t>
            </a:r>
          </a:p>
        </p:txBody>
      </p:sp>
      <p:sp>
        <p:nvSpPr>
          <p:cNvPr id="33" name="TextBox 32">
            <a:extLst>
              <a:ext uri="{FF2B5EF4-FFF2-40B4-BE49-F238E27FC236}">
                <a16:creationId xmlns:a16="http://schemas.microsoft.com/office/drawing/2014/main" id="{40478F73-687A-EF4F-BB16-AB0851F8954E}"/>
              </a:ext>
            </a:extLst>
          </p:cNvPr>
          <p:cNvSpPr txBox="1"/>
          <p:nvPr/>
        </p:nvSpPr>
        <p:spPr>
          <a:xfrm>
            <a:off x="2576044"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sp>
        <p:nvSpPr>
          <p:cNvPr id="45" name="TextBox 44">
            <a:extLst>
              <a:ext uri="{FF2B5EF4-FFF2-40B4-BE49-F238E27FC236}">
                <a16:creationId xmlns:a16="http://schemas.microsoft.com/office/drawing/2014/main" id="{73BBD5AD-FA06-4427-B144-950F5AA6821E}"/>
              </a:ext>
            </a:extLst>
          </p:cNvPr>
          <p:cNvSpPr txBox="1"/>
          <p:nvPr/>
        </p:nvSpPr>
        <p:spPr>
          <a:xfrm>
            <a:off x="8187898"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spTree>
    <p:extLst>
      <p:ext uri="{BB962C8B-B14F-4D97-AF65-F5344CB8AC3E}">
        <p14:creationId xmlns:p14="http://schemas.microsoft.com/office/powerpoint/2010/main" val="166392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100000" fill="hold" grpId="1" nodeType="withEffect">
                                  <p:stCondLst>
                                    <p:cond delay="0"/>
                                  </p:stCondLst>
                                  <p:childTnLst>
                                    <p:animMotion origin="layout" path="M 2.08333E-6 -4.81481E-6 L 2.08333E-6 0.01806 " pathEditMode="relative" rAng="0" ptsTypes="AA">
                                      <p:cBhvr>
                                        <p:cTn id="15" dur="500" spd="-100000" fill="hold"/>
                                        <p:tgtEl>
                                          <p:spTgt spid="32"/>
                                        </p:tgtEl>
                                        <p:attrNameLst>
                                          <p:attrName>ppt_x</p:attrName>
                                          <p:attrName>ppt_y</p:attrName>
                                        </p:attrNameLst>
                                      </p:cBhvr>
                                      <p:rCtr x="0" y="903"/>
                                    </p:animMotion>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63" presetClass="path" presetSubtype="0" decel="100000" fill="hold" grpId="1" nodeType="withEffect">
                                  <p:stCondLst>
                                    <p:cond delay="0"/>
                                  </p:stCondLst>
                                  <p:childTnLst>
                                    <p:animMotion origin="layout" path="M -0.00951 4.81481E-6 L 6.25E-7 4.81481E-6 " pathEditMode="relative" rAng="0" ptsTypes="AA">
                                      <p:cBhvr>
                                        <p:cTn id="20" dur="500" fill="hold"/>
                                        <p:tgtEl>
                                          <p:spTgt spid="33"/>
                                        </p:tgtEl>
                                        <p:attrNameLst>
                                          <p:attrName>ppt_x</p:attrName>
                                          <p:attrName>ppt_y</p:attrName>
                                        </p:attrNameLst>
                                      </p:cBhvr>
                                      <p:rCtr x="469" y="0"/>
                                    </p:animMotion>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42" presetClass="path" presetSubtype="0" decel="100000" fill="hold" nodeType="withEffect">
                                  <p:stCondLst>
                                    <p:cond delay="0"/>
                                  </p:stCondLst>
                                  <p:childTnLst>
                                    <p:animMotion origin="layout" path="M -1.04167E-6 4.07407E-6 L -1.04167E-6 0.01805 " pathEditMode="relative" rAng="0" ptsTypes="AA">
                                      <p:cBhvr>
                                        <p:cTn id="26" dur="500" spd="-100000" fill="hold"/>
                                        <p:tgtEl>
                                          <p:spTgt spid="34"/>
                                        </p:tgtEl>
                                        <p:attrNameLst>
                                          <p:attrName>ppt_x</p:attrName>
                                          <p:attrName>ppt_y</p:attrName>
                                        </p:attrNameLst>
                                      </p:cBhvr>
                                      <p:rCtr x="0" y="903"/>
                                    </p:animMotion>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42" presetClass="path" presetSubtype="0" decel="100000" fill="hold" nodeType="withEffect">
                                  <p:stCondLst>
                                    <p:cond delay="0"/>
                                  </p:stCondLst>
                                  <p:childTnLst>
                                    <p:animMotion origin="layout" path="M -1.875E-6 -3.7037E-7 L -1.875E-6 0.01806 " pathEditMode="relative" rAng="0" ptsTypes="AA">
                                      <p:cBhvr>
                                        <p:cTn id="31" dur="500" spd="-100000" fill="hold"/>
                                        <p:tgtEl>
                                          <p:spTgt spid="43"/>
                                        </p:tgtEl>
                                        <p:attrNameLst>
                                          <p:attrName>ppt_x</p:attrName>
                                          <p:attrName>ppt_y</p:attrName>
                                        </p:attrNameLst>
                                      </p:cBhvr>
                                      <p:rCtr x="0" y="903"/>
                                    </p:animMotion>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42" presetClass="path" presetSubtype="0" decel="100000" fill="hold" nodeType="withEffect">
                                  <p:stCondLst>
                                    <p:cond delay="0"/>
                                  </p:stCondLst>
                                  <p:childTnLst>
                                    <p:animMotion origin="layout" path="M -2.70833E-6 -3.33333E-6 L -2.70833E-6 0.01806 " pathEditMode="relative" rAng="0" ptsTypes="AA">
                                      <p:cBhvr>
                                        <p:cTn id="36" dur="500" spd="-100000" fill="hold"/>
                                        <p:tgtEl>
                                          <p:spTgt spid="37"/>
                                        </p:tgtEl>
                                        <p:attrNameLst>
                                          <p:attrName>ppt_x</p:attrName>
                                          <p:attrName>ppt_y</p:attrName>
                                        </p:attrNameLst>
                                      </p:cBhvr>
                                      <p:rCtr x="0" y="903"/>
                                    </p:animMotion>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42" presetClass="path" presetSubtype="0" decel="100000" fill="hold" nodeType="withEffect">
                                  <p:stCondLst>
                                    <p:cond delay="0"/>
                                  </p:stCondLst>
                                  <p:childTnLst>
                                    <p:animMotion origin="layout" path="M 2.5E-6 2.22222E-6 L 2.5E-6 0.01805 " pathEditMode="relative" rAng="0" ptsTypes="AA">
                                      <p:cBhvr>
                                        <p:cTn id="41" dur="500" spd="-100000" fill="hold"/>
                                        <p:tgtEl>
                                          <p:spTgt spid="40"/>
                                        </p:tgtEl>
                                        <p:attrNameLst>
                                          <p:attrName>ppt_x</p:attrName>
                                          <p:attrName>ppt_y</p:attrName>
                                        </p:attrNameLst>
                                      </p:cBhvr>
                                      <p:rCtr x="0" y="903"/>
                                    </p:animMotion>
                                  </p:childTnLst>
                                </p:cTn>
                              </p:par>
                              <p:par>
                                <p:cTn id="42" presetID="10" presetClass="entr" presetSubtype="0" fill="hold" nodeType="withEffect">
                                  <p:stCondLst>
                                    <p:cond delay="10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42" presetClass="path" presetSubtype="0" decel="100000" fill="hold" nodeType="withEffect">
                                  <p:stCondLst>
                                    <p:cond delay="100"/>
                                  </p:stCondLst>
                                  <p:childTnLst>
                                    <p:animMotion origin="layout" path="M -4.58333E-6 2.22222E-6 L -4.58333E-6 0.01805 " pathEditMode="relative" rAng="0" ptsTypes="AA">
                                      <p:cBhvr>
                                        <p:cTn id="46" dur="500" spd="-100000" fill="hold"/>
                                        <p:tgtEl>
                                          <p:spTgt spid="61"/>
                                        </p:tgtEl>
                                        <p:attrNameLst>
                                          <p:attrName>ppt_x</p:attrName>
                                          <p:attrName>ppt_y</p:attrName>
                                        </p:attrNameLst>
                                      </p:cBhvr>
                                      <p:rCtr x="0" y="903"/>
                                    </p:animMotion>
                                  </p:childTnLst>
                                </p:cTn>
                              </p:par>
                              <p:par>
                                <p:cTn id="47" presetID="10" presetClass="entr" presetSubtype="0" fill="hold" nodeType="withEffect">
                                  <p:stCondLst>
                                    <p:cond delay="10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42" presetClass="path" presetSubtype="0" decel="100000" fill="hold" nodeType="withEffect">
                                  <p:stCondLst>
                                    <p:cond delay="100"/>
                                  </p:stCondLst>
                                  <p:childTnLst>
                                    <p:animMotion origin="layout" path="M -3.54167E-6 -3.33333E-6 L -3.54167E-6 0.01806 " pathEditMode="relative" rAng="0" ptsTypes="AA">
                                      <p:cBhvr>
                                        <p:cTn id="51" dur="500" spd="-100000" fill="hold"/>
                                        <p:tgtEl>
                                          <p:spTgt spid="55"/>
                                        </p:tgtEl>
                                        <p:attrNameLst>
                                          <p:attrName>ppt_x</p:attrName>
                                          <p:attrName>ppt_y</p:attrName>
                                        </p:attrNameLst>
                                      </p:cBhvr>
                                      <p:rCtr x="0" y="903"/>
                                    </p:animMotion>
                                  </p:childTnLst>
                                </p:cTn>
                              </p:par>
                              <p:par>
                                <p:cTn id="52" presetID="22" presetClass="entr" presetSubtype="8"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63" presetClass="path" presetSubtype="0" decel="100000" fill="hold" grpId="1" nodeType="withEffect">
                                  <p:stCondLst>
                                    <p:cond delay="0"/>
                                  </p:stCondLst>
                                  <p:childTnLst>
                                    <p:animMotion origin="layout" path="M -0.00951 4.81481E-6 L 4.16667E-6 4.81481E-6 " pathEditMode="relative" rAng="0" ptsTypes="AA">
                                      <p:cBhvr>
                                        <p:cTn id="59" dur="500" fill="hold"/>
                                        <p:tgtEl>
                                          <p:spTgt spid="45"/>
                                        </p:tgtEl>
                                        <p:attrNameLst>
                                          <p:attrName>ppt_x</p:attrName>
                                          <p:attrName>ppt_y</p:attrName>
                                        </p:attrNameLst>
                                      </p:cBhvr>
                                      <p:rCtr x="469" y="0"/>
                                    </p:animMotion>
                                  </p:childTnLst>
                                </p:cTn>
                              </p:par>
                              <p:par>
                                <p:cTn id="60" presetID="10"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32" grpId="0"/>
      <p:bldP spid="32" grpId="1"/>
      <p:bldP spid="33" grpId="0"/>
      <p:bldP spid="33" grpId="1"/>
      <p:bldP spid="45" grpId="0"/>
      <p:bldP spid="4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1090765" cy="3770263"/>
          </a:xfrm>
        </p:spPr>
        <p:txBody>
          <a:bodyPr wrap="square"/>
          <a:lstStyle/>
          <a:p>
            <a:r>
              <a:rPr lang="en-US"/>
              <a:t>Davinci</a:t>
            </a:r>
            <a:br>
              <a:rPr lang="en-US"/>
            </a:br>
            <a:br>
              <a:rPr lang="en-US"/>
            </a:br>
            <a:br>
              <a:rPr lang="en-US"/>
            </a:br>
            <a:endParaRPr lang="en-US"/>
          </a:p>
          <a:p>
            <a:r>
              <a:rPr lang="en-US"/>
              <a:t>Curie</a:t>
            </a:r>
            <a:br>
              <a:rPr lang="en-US"/>
            </a:br>
            <a:br>
              <a:rPr lang="en-US"/>
            </a:br>
            <a:endParaRPr lang="en-US"/>
          </a:p>
          <a:p>
            <a:r>
              <a:rPr lang="en-US"/>
              <a:t>Babbage</a:t>
            </a:r>
            <a:br>
              <a:rPr lang="en-US"/>
            </a:br>
            <a:endParaRPr lang="en-US"/>
          </a:p>
          <a:p>
            <a:r>
              <a:rPr lang="en-US"/>
              <a:t>Ada</a:t>
            </a:r>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3628696" y="2017713"/>
            <a:ext cx="4427483" cy="4385816"/>
          </a:xfrm>
        </p:spPr>
        <p:txBody>
          <a:bodyPr/>
          <a:lstStyle/>
          <a:p>
            <a:r>
              <a:rPr lang="en-US" b="1"/>
              <a:t>Most capable</a:t>
            </a:r>
            <a:r>
              <a:rPr lang="en-US"/>
              <a:t> GPT-3 model. Can do any task the other models can do, often with </a:t>
            </a:r>
            <a:r>
              <a:rPr lang="en-US" i="1"/>
              <a:t>higher quality</a:t>
            </a:r>
            <a:r>
              <a:rPr lang="en-US"/>
              <a:t>, </a:t>
            </a:r>
            <a:r>
              <a:rPr lang="en-US" i="1"/>
              <a:t>longer output</a:t>
            </a:r>
            <a:r>
              <a:rPr lang="en-US"/>
              <a:t> and </a:t>
            </a:r>
            <a:r>
              <a:rPr lang="en-US" i="1"/>
              <a:t>better instruction-following</a:t>
            </a:r>
            <a:r>
              <a:rPr lang="en-US"/>
              <a:t>.</a:t>
            </a:r>
          </a:p>
          <a:p>
            <a:r>
              <a:rPr lang="en-US" b="1"/>
              <a:t>Very capable</a:t>
            </a:r>
            <a:r>
              <a:rPr lang="en-US"/>
              <a:t>, but </a:t>
            </a:r>
            <a:r>
              <a:rPr lang="en-US" i="1"/>
              <a:t>faster</a:t>
            </a:r>
            <a:r>
              <a:rPr lang="en-US"/>
              <a:t> and </a:t>
            </a:r>
            <a:r>
              <a:rPr lang="en-US" i="1"/>
              <a:t>lower cost</a:t>
            </a:r>
            <a:r>
              <a:rPr lang="en-US"/>
              <a:t> than Davinci.</a:t>
            </a:r>
            <a:br>
              <a:rPr lang="en-US"/>
            </a:br>
            <a:endParaRPr lang="en-US"/>
          </a:p>
          <a:p>
            <a:r>
              <a:rPr lang="en-US" b="1"/>
              <a:t>Capable</a:t>
            </a:r>
            <a:r>
              <a:rPr lang="en-US"/>
              <a:t> of straightforward tasks, </a:t>
            </a:r>
            <a:r>
              <a:rPr lang="en-US" i="1"/>
              <a:t>very fast</a:t>
            </a:r>
            <a:r>
              <a:rPr lang="en-US"/>
              <a:t>, and </a:t>
            </a:r>
            <a:r>
              <a:rPr lang="en-US" i="1"/>
              <a:t>lower cost</a:t>
            </a:r>
            <a:r>
              <a:rPr lang="en-US"/>
              <a:t>.</a:t>
            </a:r>
          </a:p>
          <a:p>
            <a:r>
              <a:rPr lang="en-US" b="1"/>
              <a:t>Capable</a:t>
            </a:r>
            <a:r>
              <a:rPr lang="en-US"/>
              <a:t> of very simple tasks, usually the </a:t>
            </a:r>
            <a:r>
              <a:rPr lang="en-US" i="1"/>
              <a:t>fastest</a:t>
            </a:r>
            <a:r>
              <a:rPr lang="en-US"/>
              <a:t> model in the GPT-3 series, and </a:t>
            </a:r>
            <a:r>
              <a:rPr lang="en-US" u="sng"/>
              <a:t>lowest cost</a:t>
            </a:r>
            <a:r>
              <a:rPr lang="en-US"/>
              <a:t>.</a:t>
            </a:r>
          </a:p>
        </p:txBody>
      </p:sp>
      <p:sp>
        <p:nvSpPr>
          <p:cNvPr id="12" name="Text Placeholder 4">
            <a:extLst>
              <a:ext uri="{FF2B5EF4-FFF2-40B4-BE49-F238E27FC236}">
                <a16:creationId xmlns:a16="http://schemas.microsoft.com/office/drawing/2014/main" id="{FF387D44-1D52-6654-7955-6FE95186DDD8}"/>
              </a:ext>
            </a:extLst>
          </p:cNvPr>
          <p:cNvSpPr txBox="1">
            <a:spLocks/>
          </p:cNvSpPr>
          <p:nvPr/>
        </p:nvSpPr>
        <p:spPr>
          <a:xfrm>
            <a:off x="8285935" y="2017713"/>
            <a:ext cx="3317801" cy="43858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Complex intent, cause and effect, summarization for audience</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Language translation, complex classification, text sentiment, summarization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Moderate classification, semantic search classification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Parsing text, simple classification, address correction, keywords</a:t>
            </a:r>
            <a:endParaRPr kumimoji="0" lang="en-US" sz="20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 name="Text Placeholder 3">
            <a:extLst>
              <a:ext uri="{FF2B5EF4-FFF2-40B4-BE49-F238E27FC236}">
                <a16:creationId xmlns:a16="http://schemas.microsoft.com/office/drawing/2014/main" id="{DA46F8B1-69EC-00C7-12C0-26D1481E92C7}"/>
              </a:ext>
            </a:extLst>
          </p:cNvPr>
          <p:cNvSpPr txBox="1">
            <a:spLocks/>
          </p:cNvSpPr>
          <p:nvPr/>
        </p:nvSpPr>
        <p:spPr>
          <a:xfrm>
            <a:off x="1908784" y="2017713"/>
            <a:ext cx="1490156" cy="37702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4,096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p>
        </p:txBody>
      </p:sp>
      <p:sp>
        <p:nvSpPr>
          <p:cNvPr id="16" name="Text Placeholder 2">
            <a:extLst>
              <a:ext uri="{FF2B5EF4-FFF2-40B4-BE49-F238E27FC236}">
                <a16:creationId xmlns:a16="http://schemas.microsoft.com/office/drawing/2014/main" id="{69E9C10D-4A2A-E3D3-6A88-9E939E379004}"/>
              </a:ext>
            </a:extLst>
          </p:cNvPr>
          <p:cNvSpPr txBox="1">
            <a:spLocks/>
          </p:cNvSpPr>
          <p:nvPr/>
        </p:nvSpPr>
        <p:spPr>
          <a:xfrm>
            <a:off x="1904264" y="1302868"/>
            <a:ext cx="1877567"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UI"/>
              </a:rPr>
              <a:t>Max # Tokens per Request</a:t>
            </a:r>
            <a:endParaRPr kumimoji="0" lang="en-US" sz="18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3628696" y="1436688"/>
            <a:ext cx="572025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 performance, cost</a:t>
            </a:r>
          </a:p>
        </p:txBody>
      </p:sp>
      <p:sp>
        <p:nvSpPr>
          <p:cNvPr id="20" name="Text Placeholder 2">
            <a:extLst>
              <a:ext uri="{FF2B5EF4-FFF2-40B4-BE49-F238E27FC236}">
                <a16:creationId xmlns:a16="http://schemas.microsoft.com/office/drawing/2014/main" id="{45F952BA-93C7-A11D-0673-E76B293AF8AB}"/>
              </a:ext>
            </a:extLst>
          </p:cNvPr>
          <p:cNvSpPr txBox="1">
            <a:spLocks/>
          </p:cNvSpPr>
          <p:nvPr/>
        </p:nvSpPr>
        <p:spPr>
          <a:xfrm>
            <a:off x="8285934" y="1436688"/>
            <a:ext cx="3317801"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Use cases</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476881"/>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335577"/>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GPT-3 Family of Models</a:t>
            </a: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351817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3033242" cy="3770263"/>
          </a:xfrm>
        </p:spPr>
        <p:txBody>
          <a:bodyPr wrap="square"/>
          <a:lstStyle/>
          <a:p>
            <a:r>
              <a:rPr lang="en-US" dirty="0"/>
              <a:t>text-davinci-002</a:t>
            </a:r>
            <a:br>
              <a:rPr lang="en-US" dirty="0"/>
            </a:br>
            <a:br>
              <a:rPr lang="en-US" dirty="0"/>
            </a:br>
            <a:br>
              <a:rPr lang="en-US" dirty="0"/>
            </a:br>
            <a:endParaRPr lang="en-US" dirty="0"/>
          </a:p>
          <a:p>
            <a:r>
              <a:rPr lang="en-US" dirty="0"/>
              <a:t>text-davinci-003</a:t>
            </a:r>
            <a:br>
              <a:rPr lang="en-US" dirty="0"/>
            </a:br>
            <a:br>
              <a:rPr lang="en-US" dirty="0"/>
            </a:br>
            <a:endParaRPr lang="en-US" dirty="0"/>
          </a:p>
          <a:p>
            <a:r>
              <a:rPr lang="en-US" dirty="0" err="1"/>
              <a:t>ChatGPT</a:t>
            </a:r>
            <a:r>
              <a:rPr lang="en-US" dirty="0"/>
              <a:t> model (gpt-3.5)</a:t>
            </a:r>
          </a:p>
          <a:p>
            <a:br>
              <a:rPr lang="en-US" dirty="0"/>
            </a:br>
            <a:endParaRPr lang="en-US" dirty="0"/>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4144880" y="2017713"/>
            <a:ext cx="6732290" cy="3847207"/>
          </a:xfrm>
        </p:spPr>
        <p:txBody>
          <a:bodyPr/>
          <a:lstStyle/>
          <a:p>
            <a:r>
              <a:rPr lang="en-US"/>
              <a:t>A GPT-3.5 model that was fine-tuned on natural language instructions and can perform a variety of tasks including summarization, question answering, classification, and more.</a:t>
            </a:r>
            <a:endParaRPr lang="en-US" sz="600"/>
          </a:p>
          <a:p>
            <a:r>
              <a:rPr lang="en-US"/>
              <a:t>An improvement over the text-davinci-002 model. The model is similar to its predecessor but generally more capable across all tasks.</a:t>
            </a:r>
            <a:endParaRPr lang="en-US" sz="100"/>
          </a:p>
          <a:p>
            <a:r>
              <a:rPr lang="en-US"/>
              <a:t>A model fine-tuned from text-davinci-002 that was optimized for working with dialogue. </a:t>
            </a:r>
            <a:r>
              <a:rPr lang="en-US" err="1"/>
              <a:t>ChatGPT</a:t>
            </a:r>
            <a:r>
              <a:rPr lang="en-US"/>
              <a:t> is a great model to use for conversational tasks and also excels at creative tasks.</a:t>
            </a: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4144880" y="1436688"/>
            <a:ext cx="8025062"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521486"/>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941864"/>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Comparing the GPT-3.5 models</a:t>
            </a: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7" name="TextBox 6">
            <a:hlinkClick r:id="rId3"/>
            <a:extLst>
              <a:ext uri="{FF2B5EF4-FFF2-40B4-BE49-F238E27FC236}">
                <a16:creationId xmlns:a16="http://schemas.microsoft.com/office/drawing/2014/main" id="{31245084-DB94-A80D-8A84-BF768A03C070}"/>
              </a:ext>
            </a:extLst>
          </p:cNvPr>
          <p:cNvSpPr txBox="1"/>
          <p:nvPr/>
        </p:nvSpPr>
        <p:spPr>
          <a:xfrm>
            <a:off x="5593928" y="6378392"/>
            <a:ext cx="5967046"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Visit the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4"/>
              </a:rPr>
              <a:t>Azure OpenAI Service pricing page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for pricing details</a:t>
            </a:r>
          </a:p>
        </p:txBody>
      </p:sp>
    </p:spTree>
    <p:extLst>
      <p:ext uri="{BB962C8B-B14F-4D97-AF65-F5344CB8AC3E}">
        <p14:creationId xmlns:p14="http://schemas.microsoft.com/office/powerpoint/2010/main" val="23384109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64E5426-C65F-531A-F46B-E90EF90B8977}"/>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Overview of GPT-3</a:t>
            </a:r>
          </a:p>
        </p:txBody>
      </p:sp>
      <p:sp>
        <p:nvSpPr>
          <p:cNvPr id="14" name="Text Placeholder 13">
            <a:extLst>
              <a:ext uri="{FF2B5EF4-FFF2-40B4-BE49-F238E27FC236}">
                <a16:creationId xmlns:a16="http://schemas.microsoft.com/office/drawing/2014/main" id="{8C4A347E-9B6D-97F6-A956-459F80643A71}"/>
              </a:ext>
            </a:extLst>
          </p:cNvPr>
          <p:cNvSpPr>
            <a:spLocks noGrp="1"/>
          </p:cNvSpPr>
          <p:nvPr>
            <p:ph type="body" sz="quarter" idx="10"/>
          </p:nvPr>
        </p:nvSpPr>
        <p:spPr>
          <a:xfrm>
            <a:off x="586390" y="2019300"/>
            <a:ext cx="5640239" cy="3508653"/>
          </a:xfrm>
        </p:spPr>
        <p:txBody>
          <a:bodyPr/>
          <a:lstStyle/>
          <a:p>
            <a:pPr>
              <a:spcBef>
                <a:spcPts val="0"/>
              </a:spcBef>
              <a:spcAft>
                <a:spcPts val="1800"/>
              </a:spcAft>
            </a:pPr>
            <a:r>
              <a:rPr lang="en-US" sz="2400">
                <a:solidFill>
                  <a:schemeClr val="accent1"/>
                </a:solidFill>
                <a:latin typeface="+mj-lt"/>
              </a:rPr>
              <a:t>Generative pre-trained transformer 3 </a:t>
            </a:r>
            <a:br>
              <a:rPr lang="en-US" sz="2400">
                <a:solidFill>
                  <a:schemeClr val="accent1"/>
                </a:solidFill>
                <a:latin typeface="+mj-lt"/>
              </a:rPr>
            </a:br>
            <a:r>
              <a:rPr lang="en-US" sz="2400">
                <a:solidFill>
                  <a:schemeClr val="accent1"/>
                </a:solidFill>
                <a:latin typeface="+mj-lt"/>
              </a:rPr>
              <a:t>(GPT-3)</a:t>
            </a:r>
          </a:p>
          <a:p>
            <a:pPr>
              <a:spcBef>
                <a:spcPts val="0"/>
              </a:spcBef>
              <a:spcAft>
                <a:spcPts val="1800"/>
              </a:spcAft>
            </a:pPr>
            <a:r>
              <a:rPr lang="en-US" sz="2000"/>
              <a:t>Autoregressive language model that uses </a:t>
            </a:r>
            <a:br>
              <a:rPr lang="en-US" sz="2000"/>
            </a:br>
            <a:r>
              <a:rPr lang="en-US" sz="2000"/>
              <a:t>deep learning to produce human-like text</a:t>
            </a:r>
          </a:p>
          <a:p>
            <a:pPr>
              <a:spcBef>
                <a:spcPts val="0"/>
              </a:spcBef>
              <a:spcAft>
                <a:spcPts val="1800"/>
              </a:spcAft>
            </a:pPr>
            <a:r>
              <a:rPr lang="en-US" sz="2000"/>
              <a:t>Pre-trained on trillions of words</a:t>
            </a:r>
          </a:p>
          <a:p>
            <a:pPr>
              <a:spcBef>
                <a:spcPts val="0"/>
              </a:spcBef>
              <a:spcAft>
                <a:spcPts val="1800"/>
              </a:spcAft>
            </a:pPr>
            <a:r>
              <a:rPr lang="en-US" sz="2000"/>
              <a:t>Predicts the most likely next word based </a:t>
            </a:r>
            <a:br>
              <a:rPr lang="en-US" sz="2000"/>
            </a:br>
            <a:r>
              <a:rPr lang="en-US" sz="2000"/>
              <a:t>on input text</a:t>
            </a:r>
          </a:p>
          <a:p>
            <a:pPr>
              <a:spcBef>
                <a:spcPts val="0"/>
              </a:spcBef>
              <a:spcAft>
                <a:spcPts val="1800"/>
              </a:spcAft>
            </a:pPr>
            <a:r>
              <a:rPr lang="en-US" sz="2000"/>
              <a:t>General text-in/text-out interface</a:t>
            </a:r>
            <a:endParaRPr lang="en-US"/>
          </a:p>
        </p:txBody>
      </p:sp>
      <p:pic>
        <p:nvPicPr>
          <p:cNvPr id="4" name="Picture 3">
            <a:extLst>
              <a:ext uri="{FF2B5EF4-FFF2-40B4-BE49-F238E27FC236}">
                <a16:creationId xmlns:a16="http://schemas.microsoft.com/office/drawing/2014/main" id="{616CB6AC-7E1D-ECA8-569E-63B68F0EA323}"/>
              </a:ext>
              <a:ext uri="{C183D7F6-B498-43B3-948B-1728B52AA6E4}">
                <adec:decorative xmlns:adec="http://schemas.microsoft.com/office/drawing/2017/decorative" val="1"/>
              </a:ext>
            </a:extLst>
          </p:cNvPr>
          <p:cNvPicPr>
            <a:picLocks noChangeAspect="1"/>
          </p:cNvPicPr>
          <p:nvPr/>
        </p:nvPicPr>
        <p:blipFill rotWithShape="1">
          <a:blip r:embed="rId3"/>
          <a:srcRect l="10526" t="6256" r="8850" b="6256"/>
          <a:stretch/>
        </p:blipFill>
        <p:spPr>
          <a:xfrm>
            <a:off x="6279730" y="2019300"/>
            <a:ext cx="5329658" cy="2957660"/>
          </a:xfrm>
          <a:prstGeom prst="snip2DiagRect">
            <a:avLst/>
          </a:prstGeom>
        </p:spPr>
      </p:pic>
    </p:spTree>
    <p:extLst>
      <p:ext uri="{BB962C8B-B14F-4D97-AF65-F5344CB8AC3E}">
        <p14:creationId xmlns:p14="http://schemas.microsoft.com/office/powerpoint/2010/main" val="27926181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ustomize 1">
            <a:extLst>
              <a:ext uri="{FF2B5EF4-FFF2-40B4-BE49-F238E27FC236}">
                <a16:creationId xmlns:a16="http://schemas.microsoft.com/office/drawing/2014/main" id="{DF138B64-3380-36F4-A5DD-283B09198B4C}"/>
              </a:ext>
              <a:ext uri="{C183D7F6-B498-43B3-948B-1728B52AA6E4}">
                <adec:decorative xmlns:adec="http://schemas.microsoft.com/office/drawing/2017/decorative" val="1"/>
              </a:ext>
            </a:extLst>
          </p:cNvPr>
          <p:cNvGrpSpPr/>
          <p:nvPr/>
        </p:nvGrpSpPr>
        <p:grpSpPr>
          <a:xfrm flipV="1">
            <a:off x="5731587" y="4289820"/>
            <a:ext cx="506142" cy="506138"/>
            <a:chOff x="10087457" y="2194561"/>
            <a:chExt cx="379556" cy="379554"/>
          </a:xfrm>
        </p:grpSpPr>
        <p:sp>
          <p:nvSpPr>
            <p:cNvPr id="4" name="Rectangle 306">
              <a:extLst>
                <a:ext uri="{FF2B5EF4-FFF2-40B4-BE49-F238E27FC236}">
                  <a16:creationId xmlns:a16="http://schemas.microsoft.com/office/drawing/2014/main" id="{0613CB66-FBF5-6664-FE55-089248E5C3B3}"/>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307">
              <a:extLst>
                <a:ext uri="{FF2B5EF4-FFF2-40B4-BE49-F238E27FC236}">
                  <a16:creationId xmlns:a16="http://schemas.microsoft.com/office/drawing/2014/main" id="{A13CF147-E243-A1AE-78A5-C9E61404340D}"/>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308">
              <a:extLst>
                <a:ext uri="{FF2B5EF4-FFF2-40B4-BE49-F238E27FC236}">
                  <a16:creationId xmlns:a16="http://schemas.microsoft.com/office/drawing/2014/main" id="{143CEB60-BB7A-223F-D2BF-98063CD934D7}"/>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309">
              <a:extLst>
                <a:ext uri="{FF2B5EF4-FFF2-40B4-BE49-F238E27FC236}">
                  <a16:creationId xmlns:a16="http://schemas.microsoft.com/office/drawing/2014/main" id="{A2FB7DB1-08B2-C406-BDE6-7C28596AE230}"/>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310">
              <a:extLst>
                <a:ext uri="{FF2B5EF4-FFF2-40B4-BE49-F238E27FC236}">
                  <a16:creationId xmlns:a16="http://schemas.microsoft.com/office/drawing/2014/main" id="{F924BC81-334B-9301-EB05-3ADB9887B68A}"/>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11">
              <a:extLst>
                <a:ext uri="{FF2B5EF4-FFF2-40B4-BE49-F238E27FC236}">
                  <a16:creationId xmlns:a16="http://schemas.microsoft.com/office/drawing/2014/main" id="{0607A790-47EA-9128-8AEF-3C5464B2DB79}"/>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12">
              <a:extLst>
                <a:ext uri="{FF2B5EF4-FFF2-40B4-BE49-F238E27FC236}">
                  <a16:creationId xmlns:a16="http://schemas.microsoft.com/office/drawing/2014/main" id="{A1FE4DC5-C398-0FAC-C0C8-7F3F97FAA17E}"/>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313">
              <a:extLst>
                <a:ext uri="{FF2B5EF4-FFF2-40B4-BE49-F238E27FC236}">
                  <a16:creationId xmlns:a16="http://schemas.microsoft.com/office/drawing/2014/main" id="{E7A38FBC-485C-764F-1059-98D2E171556E}"/>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314">
              <a:extLst>
                <a:ext uri="{FF2B5EF4-FFF2-40B4-BE49-F238E27FC236}">
                  <a16:creationId xmlns:a16="http://schemas.microsoft.com/office/drawing/2014/main" id="{2CD2A770-B820-3E0E-E094-664541AA3179}"/>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speed">
            <a:extLst>
              <a:ext uri="{FF2B5EF4-FFF2-40B4-BE49-F238E27FC236}">
                <a16:creationId xmlns:a16="http://schemas.microsoft.com/office/drawing/2014/main" id="{2FAD7119-E70E-B751-98C9-9B30DC338A45}"/>
              </a:ext>
              <a:ext uri="{C183D7F6-B498-43B3-948B-1728B52AA6E4}">
                <adec:decorative xmlns:adec="http://schemas.microsoft.com/office/drawing/2017/decorative" val="1"/>
              </a:ext>
            </a:extLst>
          </p:cNvPr>
          <p:cNvGrpSpPr/>
          <p:nvPr/>
        </p:nvGrpSpPr>
        <p:grpSpPr>
          <a:xfrm>
            <a:off x="5641863" y="3265522"/>
            <a:ext cx="595866" cy="405696"/>
            <a:chOff x="8106593" y="3934792"/>
            <a:chExt cx="658312" cy="448212"/>
          </a:xfrm>
        </p:grpSpPr>
        <p:sp>
          <p:nvSpPr>
            <p:cNvPr id="44" name="Freeform 5">
              <a:extLst>
                <a:ext uri="{FF2B5EF4-FFF2-40B4-BE49-F238E27FC236}">
                  <a16:creationId xmlns:a16="http://schemas.microsoft.com/office/drawing/2014/main" id="{B7B90129-AD5A-940A-E42D-1114107816CF}"/>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6">
              <a:extLst>
                <a:ext uri="{FF2B5EF4-FFF2-40B4-BE49-F238E27FC236}">
                  <a16:creationId xmlns:a16="http://schemas.microsoft.com/office/drawing/2014/main" id="{90E42C84-559F-62D5-2944-9FAA1815ACBF}"/>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7">
              <a:extLst>
                <a:ext uri="{FF2B5EF4-FFF2-40B4-BE49-F238E27FC236}">
                  <a16:creationId xmlns:a16="http://schemas.microsoft.com/office/drawing/2014/main" id="{3946696B-BE0C-149F-6DC4-CF822FD7F1F0}"/>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7" name="Oval 9">
              <a:extLst>
                <a:ext uri="{FF2B5EF4-FFF2-40B4-BE49-F238E27FC236}">
                  <a16:creationId xmlns:a16="http://schemas.microsoft.com/office/drawing/2014/main" id="{D96FEFE1-0AE1-BE12-1426-33612CE2CC75}"/>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0">
              <a:extLst>
                <a:ext uri="{FF2B5EF4-FFF2-40B4-BE49-F238E27FC236}">
                  <a16:creationId xmlns:a16="http://schemas.microsoft.com/office/drawing/2014/main" id="{9F694A05-A815-DA01-2CE3-7B4D244EF7FB}"/>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11">
              <a:extLst>
                <a:ext uri="{FF2B5EF4-FFF2-40B4-BE49-F238E27FC236}">
                  <a16:creationId xmlns:a16="http://schemas.microsoft.com/office/drawing/2014/main" id="{8E15E285-2D89-15E0-9CBC-C47E0EE26B21}"/>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12">
              <a:extLst>
                <a:ext uri="{FF2B5EF4-FFF2-40B4-BE49-F238E27FC236}">
                  <a16:creationId xmlns:a16="http://schemas.microsoft.com/office/drawing/2014/main" id="{004C8073-E50A-79DB-8411-6BD8B182F656}"/>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13">
              <a:extLst>
                <a:ext uri="{FF2B5EF4-FFF2-40B4-BE49-F238E27FC236}">
                  <a16:creationId xmlns:a16="http://schemas.microsoft.com/office/drawing/2014/main" id="{7D74FA46-C769-4F61-7139-DD0E4B83BF59}"/>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4">
              <a:extLst>
                <a:ext uri="{FF2B5EF4-FFF2-40B4-BE49-F238E27FC236}">
                  <a16:creationId xmlns:a16="http://schemas.microsoft.com/office/drawing/2014/main" id="{B3F2F516-A946-1C36-D1A7-B27672E18C9E}"/>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5">
              <a:extLst>
                <a:ext uri="{FF2B5EF4-FFF2-40B4-BE49-F238E27FC236}">
                  <a16:creationId xmlns:a16="http://schemas.microsoft.com/office/drawing/2014/main" id="{69C2C759-3953-9F36-6642-8E197BE9ADC5}"/>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6">
              <a:extLst>
                <a:ext uri="{FF2B5EF4-FFF2-40B4-BE49-F238E27FC236}">
                  <a16:creationId xmlns:a16="http://schemas.microsoft.com/office/drawing/2014/main" id="{D3E7DEFC-E02A-45B8-CEAB-0EE8573323AF}"/>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equipment monitoring">
            <a:extLst>
              <a:ext uri="{FF2B5EF4-FFF2-40B4-BE49-F238E27FC236}">
                <a16:creationId xmlns:a16="http://schemas.microsoft.com/office/drawing/2014/main" id="{E1CE30E1-DAE2-8436-83E7-609DC480754B}"/>
              </a:ext>
              <a:ext uri="{C183D7F6-B498-43B3-948B-1728B52AA6E4}">
                <adec:decorative xmlns:adec="http://schemas.microsoft.com/office/drawing/2017/decorative" val="1"/>
              </a:ext>
            </a:extLst>
          </p:cNvPr>
          <p:cNvGrpSpPr/>
          <p:nvPr/>
        </p:nvGrpSpPr>
        <p:grpSpPr>
          <a:xfrm>
            <a:off x="5734327" y="2144142"/>
            <a:ext cx="503402" cy="501444"/>
            <a:chOff x="6366922" y="3978815"/>
            <a:chExt cx="351378" cy="350012"/>
          </a:xfrm>
        </p:grpSpPr>
        <p:sp>
          <p:nvSpPr>
            <p:cNvPr id="56" name="Freeform 60">
              <a:extLst>
                <a:ext uri="{FF2B5EF4-FFF2-40B4-BE49-F238E27FC236}">
                  <a16:creationId xmlns:a16="http://schemas.microsoft.com/office/drawing/2014/main" id="{2CC6A775-14EC-6468-7726-DFBE271E2A23}"/>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61">
              <a:extLst>
                <a:ext uri="{FF2B5EF4-FFF2-40B4-BE49-F238E27FC236}">
                  <a16:creationId xmlns:a16="http://schemas.microsoft.com/office/drawing/2014/main" id="{E8DA47CB-C7FE-59FC-3ED6-A1FB92B8D610}"/>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62">
              <a:extLst>
                <a:ext uri="{FF2B5EF4-FFF2-40B4-BE49-F238E27FC236}">
                  <a16:creationId xmlns:a16="http://schemas.microsoft.com/office/drawing/2014/main" id="{F304ED68-2B6E-E022-1FF3-BFF31AA5D112}"/>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63">
              <a:extLst>
                <a:ext uri="{FF2B5EF4-FFF2-40B4-BE49-F238E27FC236}">
                  <a16:creationId xmlns:a16="http://schemas.microsoft.com/office/drawing/2014/main" id="{A8437048-00C0-56CC-217D-BE2CEFCE1244}"/>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
        <p:nvSpPr>
          <p:cNvPr id="72" name="Title 71">
            <a:extLst>
              <a:ext uri="{FF2B5EF4-FFF2-40B4-BE49-F238E27FC236}">
                <a16:creationId xmlns:a16="http://schemas.microsoft.com/office/drawing/2014/main" id="{4AFD4F10-7903-6D08-2399-BDFEF68E2747}"/>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GPT-3 Models</a:t>
            </a:r>
          </a:p>
        </p:txBody>
      </p:sp>
      <p:sp>
        <p:nvSpPr>
          <p:cNvPr id="60" name="Title 16">
            <a:extLst>
              <a:ext uri="{FF2B5EF4-FFF2-40B4-BE49-F238E27FC236}">
                <a16:creationId xmlns:a16="http://schemas.microsoft.com/office/drawing/2014/main" id="{F1B50C6B-A7A5-89A4-5C67-414A5B97A66A}"/>
              </a:ext>
            </a:extLst>
          </p:cNvPr>
          <p:cNvSpPr txBox="1">
            <a:spLocks/>
          </p:cNvSpPr>
          <p:nvPr/>
        </p:nvSpPr>
        <p:spPr>
          <a:xfrm>
            <a:off x="583861" y="2774144"/>
            <a:ext cx="3767837" cy="12926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spc="0">
                <a:solidFill>
                  <a:schemeClr val="accent1">
                    <a:lumMod val="60000"/>
                    <a:lumOff val="40000"/>
                  </a:schemeClr>
                </a:solidFill>
                <a:latin typeface="Segoe UI Semibold"/>
              </a:rPr>
              <a:t>Powerful language models accessible </a:t>
            </a:r>
            <a:br>
              <a:rPr lang="en-US" sz="2800" spc="0">
                <a:solidFill>
                  <a:schemeClr val="accent1">
                    <a:lumMod val="60000"/>
                    <a:lumOff val="40000"/>
                  </a:schemeClr>
                </a:solidFill>
                <a:latin typeface="Segoe UI Semibold"/>
              </a:rPr>
            </a:br>
            <a:r>
              <a:rPr lang="en-US" sz="2800" spc="0">
                <a:solidFill>
                  <a:schemeClr val="accent1">
                    <a:lumMod val="60000"/>
                    <a:lumOff val="40000"/>
                  </a:schemeClr>
                </a:solidFill>
                <a:latin typeface="Segoe UI Semibold"/>
              </a:rPr>
              <a:t>to all skill levels</a:t>
            </a:r>
          </a:p>
        </p:txBody>
      </p:sp>
      <p:sp>
        <p:nvSpPr>
          <p:cNvPr id="63" name="Text Placeholder 5">
            <a:extLst>
              <a:ext uri="{FF2B5EF4-FFF2-40B4-BE49-F238E27FC236}">
                <a16:creationId xmlns:a16="http://schemas.microsoft.com/office/drawing/2014/main" id="{51D01B61-AF96-1C70-FFB8-778A14E14317}"/>
              </a:ext>
            </a:extLst>
          </p:cNvPr>
          <p:cNvSpPr txBox="1">
            <a:spLocks/>
          </p:cNvSpPr>
          <p:nvPr/>
        </p:nvSpPr>
        <p:spPr>
          <a:xfrm>
            <a:off x="6496496" y="2087088"/>
            <a:ext cx="5695504"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ea typeface="+mn-ea"/>
                <a:cs typeface="Segoe UI Semibold" panose="020B0702040204020203" pitchFamily="34" charset="0"/>
              </a:rPr>
              <a:t>General purpose text-in/text-out</a:t>
            </a:r>
            <a:br>
              <a:rPr kumimoji="0" lang="en-US" sz="2000" b="0" i="0" u="none" strike="noStrike" kern="1200" cap="none" spc="0" normalizeH="0" baseline="0" noProof="0">
                <a:ln>
                  <a:noFill/>
                </a:ln>
                <a:solidFill>
                  <a:srgbClr val="FFFFFF"/>
                </a:solidFill>
                <a:effectLst/>
                <a:uLnTx/>
                <a:uFillTx/>
                <a:ea typeface="+mn-ea"/>
                <a:cs typeface="Segoe UI Semibold" panose="020B0702040204020203" pitchFamily="34" charset="0"/>
              </a:rPr>
            </a:br>
            <a:r>
              <a:rPr kumimoji="0" lang="en-US" sz="2000" b="0" i="0" u="none" strike="noStrike" kern="1200" cap="none" spc="0" normalizeH="0" baseline="0" noProof="0">
                <a:ln>
                  <a:noFill/>
                </a:ln>
                <a:solidFill>
                  <a:srgbClr val="FFFFFF"/>
                </a:solidFill>
                <a:effectLst/>
                <a:uLnTx/>
                <a:uFillTx/>
                <a:ea typeface="+mn-ea"/>
                <a:cs typeface="Segoe UI Semibold" panose="020B0702040204020203" pitchFamily="34" charset="0"/>
              </a:rPr>
              <a:t>interface—flexibility</a:t>
            </a:r>
          </a:p>
        </p:txBody>
      </p:sp>
      <p:sp>
        <p:nvSpPr>
          <p:cNvPr id="61" name="Text Placeholder 5">
            <a:extLst>
              <a:ext uri="{FF2B5EF4-FFF2-40B4-BE49-F238E27FC236}">
                <a16:creationId xmlns:a16="http://schemas.microsoft.com/office/drawing/2014/main" id="{43BA5756-104F-764C-4AA4-5055E2B600B8}"/>
              </a:ext>
            </a:extLst>
          </p:cNvPr>
          <p:cNvSpPr txBox="1">
            <a:spLocks/>
          </p:cNvSpPr>
          <p:nvPr/>
        </p:nvSpPr>
        <p:spPr>
          <a:xfrm>
            <a:off x="6496397" y="3317835"/>
            <a:ext cx="5686872"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Simple UX—validate proof of concepts fast</a:t>
            </a:r>
          </a:p>
        </p:txBody>
      </p:sp>
      <p:sp>
        <p:nvSpPr>
          <p:cNvPr id="62" name="Text Placeholder 5">
            <a:extLst>
              <a:ext uri="{FF2B5EF4-FFF2-40B4-BE49-F238E27FC236}">
                <a16:creationId xmlns:a16="http://schemas.microsoft.com/office/drawing/2014/main" id="{288AC706-7CAE-7046-B786-88157DBD043F}"/>
              </a:ext>
            </a:extLst>
          </p:cNvPr>
          <p:cNvSpPr txBox="1">
            <a:spLocks/>
          </p:cNvSpPr>
          <p:nvPr/>
        </p:nvSpPr>
        <p:spPr>
          <a:xfrm>
            <a:off x="6496496" y="4234100"/>
            <a:ext cx="5695504" cy="615553"/>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B</a:t>
            </a:r>
            <a: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uilt in ML science intuition for everyone, </a:t>
            </a:r>
            <a:b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br>
            <a: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with deeper controls for ML practitioners</a:t>
            </a:r>
          </a:p>
        </p:txBody>
      </p:sp>
    </p:spTree>
    <p:extLst>
      <p:ext uri="{BB962C8B-B14F-4D97-AF65-F5344CB8AC3E}">
        <p14:creationId xmlns:p14="http://schemas.microsoft.com/office/powerpoint/2010/main" val="834106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nodeType="withEffect">
                                  <p:stCondLst>
                                    <p:cond delay="0"/>
                                  </p:stCondLst>
                                  <p:childTnLst>
                                    <p:animMotion origin="layout" path="M 4.58333E-6 4.44444E-6 L 4.58333E-6 0.01805 " pathEditMode="relative" rAng="0" ptsTypes="AA">
                                      <p:cBhvr>
                                        <p:cTn id="9" dur="500" spd="-100000" fill="hold"/>
                                        <p:tgtEl>
                                          <p:spTgt spid="55"/>
                                        </p:tgtEl>
                                        <p:attrNameLst>
                                          <p:attrName>ppt_x</p:attrName>
                                          <p:attrName>ppt_y</p:attrName>
                                        </p:attrNameLst>
                                      </p:cBhvr>
                                      <p:rCtr x="0" y="903"/>
                                    </p:animMotion>
                                  </p:childTnLst>
                                </p:cTn>
                              </p:par>
                              <p:par>
                                <p:cTn id="10" presetID="10"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42" presetClass="path" presetSubtype="0" decel="100000" fill="hold" grpId="1" nodeType="withEffect">
                                  <p:stCondLst>
                                    <p:cond delay="0"/>
                                  </p:stCondLst>
                                  <p:childTnLst>
                                    <p:animMotion origin="layout" path="M 3.75E-6 -4.07407E-6 L 3.75E-6 0.01806 " pathEditMode="relative" rAng="0" ptsTypes="AA">
                                      <p:cBhvr>
                                        <p:cTn id="14" dur="500" spd="-100000" fill="hold"/>
                                        <p:tgtEl>
                                          <p:spTgt spid="63"/>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42" presetClass="path" presetSubtype="0" decel="100000" fill="hold" grpId="1" nodeType="withEffect">
                                  <p:stCondLst>
                                    <p:cond delay="100"/>
                                  </p:stCondLst>
                                  <p:childTnLst>
                                    <p:animMotion origin="layout" path="M 4.375E-6 0 L 4.375E-6 0.01806 " pathEditMode="relative" rAng="0" ptsTypes="AA">
                                      <p:cBhvr>
                                        <p:cTn id="19" dur="500" spd="-100000" fill="hold"/>
                                        <p:tgtEl>
                                          <p:spTgt spid="61"/>
                                        </p:tgtEl>
                                        <p:attrNameLst>
                                          <p:attrName>ppt_x</p:attrName>
                                          <p:attrName>ppt_y</p:attrName>
                                        </p:attrNameLst>
                                      </p:cBhvr>
                                      <p:rCtr x="0" y="903"/>
                                    </p:animMotion>
                                  </p:childTnLst>
                                </p:cTn>
                              </p:par>
                              <p:par>
                                <p:cTn id="20" presetID="10" presetClass="entr" presetSubtype="0" fill="hold"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nodeType="withEffect">
                                  <p:stCondLst>
                                    <p:cond delay="100"/>
                                  </p:stCondLst>
                                  <p:childTnLst>
                                    <p:animMotion origin="layout" path="M 6.25E-7 2.96296E-6 L 6.25E-7 0.01805 " pathEditMode="relative" rAng="0" ptsTypes="AA">
                                      <p:cBhvr>
                                        <p:cTn id="24" dur="500" spd="-100000" fill="hold"/>
                                        <p:tgtEl>
                                          <p:spTgt spid="43"/>
                                        </p:tgtEl>
                                        <p:attrNameLst>
                                          <p:attrName>ppt_x</p:attrName>
                                          <p:attrName>ppt_y</p:attrName>
                                        </p:attrNameLst>
                                      </p:cBhvr>
                                      <p:rCtr x="0" y="903"/>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4.79167E-6 1.48148E-6 L 4.79167E-6 0.01805 " pathEditMode="relative" rAng="0" ptsTypes="AA">
                                      <p:cBhvr>
                                        <p:cTn id="29" dur="500" spd="-100000" fill="hold"/>
                                        <p:tgtEl>
                                          <p:spTgt spid="3"/>
                                        </p:tgtEl>
                                        <p:attrNameLst>
                                          <p:attrName>ppt_x</p:attrName>
                                          <p:attrName>ppt_y</p:attrName>
                                        </p:attrNameLst>
                                      </p:cBhvr>
                                      <p:rCtr x="0" y="903"/>
                                    </p:animMotion>
                                  </p:childTnLst>
                                </p:cTn>
                              </p:par>
                              <p:par>
                                <p:cTn id="30" presetID="10" presetClass="entr" presetSubtype="0" fill="hold" grpId="0" nodeType="withEffect">
                                  <p:stCondLst>
                                    <p:cond delay="2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42" presetClass="path" presetSubtype="0" decel="100000" fill="hold" grpId="1" nodeType="withEffect">
                                  <p:stCondLst>
                                    <p:cond delay="200"/>
                                  </p:stCondLst>
                                  <p:childTnLst>
                                    <p:animMotion origin="layout" path="M 3.75E-6 1.48148E-6 L 3.75E-6 0.01805 " pathEditMode="relative" rAng="0" ptsTypes="AA">
                                      <p:cBhvr>
                                        <p:cTn id="34" dur="500" spd="-100000" fill="hold"/>
                                        <p:tgtEl>
                                          <p:spTgt spid="62"/>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61" grpId="0"/>
      <p:bldP spid="61" grpId="1"/>
      <p:bldP spid="62" grpId="0"/>
      <p:bldP spid="6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AB5B9D-079E-62F5-9723-754FECEC9923}"/>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GPT-3 Prompt Design</a:t>
            </a:r>
          </a:p>
        </p:txBody>
      </p:sp>
      <p:pic>
        <p:nvPicPr>
          <p:cNvPr id="57" name="Picture 56" descr="a screenshot of a text prompt regarding an email where the instruction to extract the mailing address from the text">
            <a:extLst>
              <a:ext uri="{FF2B5EF4-FFF2-40B4-BE49-F238E27FC236}">
                <a16:creationId xmlns:a16="http://schemas.microsoft.com/office/drawing/2014/main" id="{CBF8266B-E949-43C8-A562-918257B29E7C}"/>
              </a:ext>
            </a:extLst>
          </p:cNvPr>
          <p:cNvPicPr>
            <a:picLocks noChangeAspect="1"/>
          </p:cNvPicPr>
          <p:nvPr/>
        </p:nvPicPr>
        <p:blipFill rotWithShape="1">
          <a:blip r:embed="rId3"/>
          <a:srcRect t="25699"/>
          <a:stretch/>
        </p:blipFill>
        <p:spPr>
          <a:xfrm>
            <a:off x="588263" y="1405817"/>
            <a:ext cx="11018520" cy="3667926"/>
          </a:xfrm>
          <a:prstGeom prst="rect">
            <a:avLst/>
          </a:prstGeom>
        </p:spPr>
      </p:pic>
      <p:sp>
        <p:nvSpPr>
          <p:cNvPr id="59" name="Rectangle: Rounded Corners 58">
            <a:extLst>
              <a:ext uri="{FF2B5EF4-FFF2-40B4-BE49-F238E27FC236}">
                <a16:creationId xmlns:a16="http://schemas.microsoft.com/office/drawing/2014/main" id="{389D1C67-00A5-47AF-B10B-38C9BCC49F02}"/>
              </a:ext>
              <a:ext uri="{C183D7F6-B498-43B3-948B-1728B52AA6E4}">
                <adec:decorative xmlns:adec="http://schemas.microsoft.com/office/drawing/2017/decorative" val="1"/>
              </a:ext>
            </a:extLst>
          </p:cNvPr>
          <p:cNvSpPr/>
          <p:nvPr/>
        </p:nvSpPr>
        <p:spPr bwMode="auto">
          <a:xfrm>
            <a:off x="860156" y="1802086"/>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11BABAC3-A30B-4B22-BFA6-60B4B4BC166C}"/>
              </a:ext>
              <a:ext uri="{C183D7F6-B498-43B3-948B-1728B52AA6E4}">
                <adec:decorative xmlns:adec="http://schemas.microsoft.com/office/drawing/2017/decorative" val="1"/>
              </a:ext>
            </a:extLst>
          </p:cNvPr>
          <p:cNvSpPr/>
          <p:nvPr/>
        </p:nvSpPr>
        <p:spPr bwMode="auto">
          <a:xfrm>
            <a:off x="781442" y="1719590"/>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0B0FBD1C-22F2-4F85-9536-F03747A2E1A9}"/>
              </a:ext>
              <a:ext uri="{C183D7F6-B498-43B3-948B-1728B52AA6E4}">
                <adec:decorative xmlns:adec="http://schemas.microsoft.com/office/drawing/2017/decorative" val="1"/>
              </a:ext>
            </a:extLst>
          </p:cNvPr>
          <p:cNvSpPr/>
          <p:nvPr/>
        </p:nvSpPr>
        <p:spPr bwMode="auto">
          <a:xfrm>
            <a:off x="860156" y="4537075"/>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DEAA099-BB14-40EF-B6CA-CA8A08AE4E4B}"/>
              </a:ext>
              <a:ext uri="{C183D7F6-B498-43B3-948B-1728B52AA6E4}">
                <adec:decorative xmlns:adec="http://schemas.microsoft.com/office/drawing/2017/decorative" val="1"/>
              </a:ext>
            </a:extLst>
          </p:cNvPr>
          <p:cNvSpPr/>
          <p:nvPr/>
        </p:nvSpPr>
        <p:spPr bwMode="auto">
          <a:xfrm>
            <a:off x="889339" y="4572322"/>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3309CB6-5FB8-413A-B580-A43A70C210D5}"/>
              </a:ext>
            </a:extLst>
          </p:cNvPr>
          <p:cNvSpPr txBox="1"/>
          <p:nvPr/>
        </p:nvSpPr>
        <p:spPr>
          <a:xfrm>
            <a:off x="588263" y="5399941"/>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Prompt—</a:t>
            </a:r>
            <a:r>
              <a:rPr kumimoji="0" lang="en-US" sz="1800" b="0" i="0" u="none" strike="noStrike" kern="0" cap="none" spc="0" normalizeH="0" baseline="0" noProof="0">
                <a:ln>
                  <a:noFill/>
                </a:ln>
                <a:solidFill>
                  <a:srgbClr val="FFFFFF"/>
                </a:solidFill>
                <a:effectLst/>
                <a:uLnTx/>
                <a:uFillTx/>
                <a:latin typeface="Segoe UI"/>
                <a:ea typeface="+mn-ea"/>
                <a:cs typeface="+mn-cs"/>
              </a:rPr>
              <a:t>Text input that provides some context to the engine on what is expecting.</a:t>
            </a:r>
          </a:p>
        </p:txBody>
      </p:sp>
      <p:sp>
        <p:nvSpPr>
          <p:cNvPr id="65" name="TextBox 64">
            <a:extLst>
              <a:ext uri="{FF2B5EF4-FFF2-40B4-BE49-F238E27FC236}">
                <a16:creationId xmlns:a16="http://schemas.microsoft.com/office/drawing/2014/main" id="{317CA6A7-8CF9-4518-9D67-641BFBC2F8F2}"/>
              </a:ext>
            </a:extLst>
          </p:cNvPr>
          <p:cNvSpPr txBox="1"/>
          <p:nvPr/>
        </p:nvSpPr>
        <p:spPr>
          <a:xfrm>
            <a:off x="6096000" y="5369082"/>
            <a:ext cx="310744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Completion—</a:t>
            </a:r>
            <a:r>
              <a:rPr kumimoji="0" lang="en-US" sz="1800" b="0" i="0" u="none" strike="noStrike" kern="0" cap="none" spc="0" normalizeH="0" baseline="0" noProof="0">
                <a:ln>
                  <a:noFill/>
                </a:ln>
                <a:solidFill>
                  <a:srgbClr val="FFFFFF"/>
                </a:solidFill>
                <a:effectLst/>
                <a:uLnTx/>
                <a:uFillTx/>
                <a:latin typeface="Segoe UI"/>
                <a:ea typeface="+mn-ea"/>
                <a:cs typeface="+mn-cs"/>
              </a:rPr>
              <a:t>Output that GPT-3 generates based on the prompt. </a:t>
            </a:r>
          </a:p>
        </p:txBody>
      </p:sp>
      <p:cxnSp>
        <p:nvCxnSpPr>
          <p:cNvPr id="12" name="Connector: Elbow 11">
            <a:extLst>
              <a:ext uri="{FF2B5EF4-FFF2-40B4-BE49-F238E27FC236}">
                <a16:creationId xmlns:a16="http://schemas.microsoft.com/office/drawing/2014/main" id="{FA195616-D3E0-229F-9045-A9A1BB02EE29}"/>
              </a:ext>
              <a:ext uri="{C183D7F6-B498-43B3-948B-1728B52AA6E4}">
                <adec:decorative xmlns:adec="http://schemas.microsoft.com/office/drawing/2017/decorative" val="1"/>
              </a:ext>
            </a:extLst>
          </p:cNvPr>
          <p:cNvCxnSpPr>
            <a:cxnSpLocks/>
            <a:endCxn id="57" idx="1"/>
          </p:cNvCxnSpPr>
          <p:nvPr/>
        </p:nvCxnSpPr>
        <p:spPr>
          <a:xfrm rot="10800000">
            <a:off x="588263" y="3239781"/>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8FF3183-BD56-3EF7-D751-1871A0F3724B}"/>
              </a:ext>
              <a:ext uri="{C183D7F6-B498-43B3-948B-1728B52AA6E4}">
                <adec:decorative xmlns:adec="http://schemas.microsoft.com/office/drawing/2017/decorative" val="1"/>
              </a:ext>
            </a:extLst>
          </p:cNvPr>
          <p:cNvCxnSpPr>
            <a:cxnSpLocks/>
            <a:endCxn id="61" idx="3"/>
          </p:cNvCxnSpPr>
          <p:nvPr/>
        </p:nvCxnSpPr>
        <p:spPr>
          <a:xfrm rot="10800000">
            <a:off x="4220432" y="4663424"/>
            <a:ext cx="1875569" cy="1399668"/>
          </a:xfrm>
          <a:prstGeom prst="bentConnector3">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DF5E73-BF6E-CCD3-ED64-CF10FA5D5C38}"/>
              </a:ext>
            </a:extLst>
          </p:cNvPr>
          <p:cNvSpPr txBox="1"/>
          <p:nvPr/>
        </p:nvSpPr>
        <p:spPr>
          <a:xfrm>
            <a:off x="1514314" y="5396524"/>
            <a:ext cx="1547761" cy="923330"/>
          </a:xfrm>
          <a:prstGeom prst="rect">
            <a:avLst/>
          </a:prstGeom>
          <a:noFill/>
        </p:spPr>
        <p:txBody>
          <a:bodyPr wrap="square" anchor="ctr">
            <a:norm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some context </a:t>
            </a:r>
          </a:p>
        </p:txBody>
      </p:sp>
    </p:spTree>
    <p:extLst>
      <p:ext uri="{BB962C8B-B14F-4D97-AF65-F5344CB8AC3E}">
        <p14:creationId xmlns:p14="http://schemas.microsoft.com/office/powerpoint/2010/main" val="1837866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1000"/>
                                        <p:tgtEl>
                                          <p:spTgt spid="6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3" presetClass="emph" presetSubtype="2" fill="hold" grpId="1" nodeType="withEffect">
                                  <p:stCondLst>
                                    <p:cond delay="500"/>
                                  </p:stCondLst>
                                  <p:childTnLst>
                                    <p:animClr clrSpc="rgb" dir="cw">
                                      <p:cBhvr override="childStyle">
                                        <p:cTn id="21" dur="1000" fill="hold"/>
                                        <p:tgtEl>
                                          <p:spTgt spid="16"/>
                                        </p:tgtEl>
                                        <p:attrNameLst>
                                          <p:attrName>style.color</p:attrName>
                                        </p:attrNameLst>
                                      </p:cBhvr>
                                      <p:to>
                                        <a:schemeClr val="accent2"/>
                                      </p:to>
                                    </p:animClr>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heel(1)">
                                      <p:cBhvr>
                                        <p:cTn id="25" dur="75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62"/>
                                        </p:tgtEl>
                                      </p:cBhvr>
                                    </p:animEffect>
                                    <p:set>
                                      <p:cBhvr>
                                        <p:cTn id="30" dur="1" fill="hold">
                                          <p:stCondLst>
                                            <p:cond delay="499"/>
                                          </p:stCondLst>
                                        </p:cTn>
                                        <p:tgtEl>
                                          <p:spTgt spid="62"/>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up)">
                                      <p:cBhvr>
                                        <p:cTn id="34" dur="500"/>
                                        <p:tgtEl>
                                          <p:spTgt spid="65"/>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heel(1)">
                                      <p:cBhvr>
                                        <p:cTn id="42"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p:bldP spid="65" grpId="0"/>
      <p:bldP spid="16" grpId="0"/>
      <p:bldP spid="16" grpId="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303106-FFF2-1A30-1FD0-728E8F8285DF}"/>
              </a:ext>
            </a:extLst>
          </p:cNvPr>
          <p:cNvSpPr>
            <a:spLocks noGrp="1"/>
          </p:cNvSpPr>
          <p:nvPr>
            <p:ph type="title"/>
          </p:nvPr>
        </p:nvSpPr>
        <p:spPr>
          <a:xfrm>
            <a:off x="588263" y="457200"/>
            <a:ext cx="11018520" cy="492443"/>
          </a:xfrm>
        </p:spPr>
        <p:txBody>
          <a:bodyPr/>
          <a:lstStyle/>
          <a:p>
            <a:r>
              <a:rPr lang="en-US" sz="3200"/>
              <a:t>Azure </a:t>
            </a:r>
            <a:r>
              <a:rPr lang="en-US" sz="3200" err="1"/>
              <a:t>OpenAI</a:t>
            </a:r>
            <a:r>
              <a:rPr lang="en-US" sz="3200"/>
              <a:t> </a:t>
            </a:r>
            <a:r>
              <a:rPr lang="en-US" sz="3200">
                <a:solidFill>
                  <a:schemeClr val="accent1"/>
                </a:solidFill>
              </a:rPr>
              <a:t>|</a:t>
            </a:r>
            <a:r>
              <a:rPr lang="en-US" sz="3200"/>
              <a:t> GPT-3 Ideate, Experiment and Fine-Tune</a:t>
            </a:r>
          </a:p>
        </p:txBody>
      </p:sp>
      <p:sp>
        <p:nvSpPr>
          <p:cNvPr id="2" name="Text Placeholder 19">
            <a:extLst>
              <a:ext uri="{FF2B5EF4-FFF2-40B4-BE49-F238E27FC236}">
                <a16:creationId xmlns:a16="http://schemas.microsoft.com/office/drawing/2014/main" id="{B8FEA17B-7E4D-E952-E389-D0298A357384}"/>
              </a:ext>
            </a:extLst>
          </p:cNvPr>
          <p:cNvSpPr txBox="1">
            <a:spLocks/>
          </p:cNvSpPr>
          <p:nvPr/>
        </p:nvSpPr>
        <p:spPr>
          <a:xfrm>
            <a:off x="604295" y="1429529"/>
            <a:ext cx="2837408" cy="830997"/>
          </a:xfrm>
          <a:prstGeom prst="rect">
            <a:avLst/>
          </a:prstGeom>
        </p:spPr>
        <p:txBody>
          <a:bodyPr vert="horz" wrap="square" lIns="9144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Iterate on ideas with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a general-purpose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text-in/text-out interface </a:t>
            </a:r>
          </a:p>
        </p:txBody>
      </p:sp>
      <p:grpSp>
        <p:nvGrpSpPr>
          <p:cNvPr id="3" name="Group 2">
            <a:extLst>
              <a:ext uri="{FF2B5EF4-FFF2-40B4-BE49-F238E27FC236}">
                <a16:creationId xmlns:a16="http://schemas.microsoft.com/office/drawing/2014/main" id="{BA731CA0-8610-7DFB-15E0-634E5169B6B3}"/>
              </a:ext>
              <a:ext uri="{C183D7F6-B498-43B3-948B-1728B52AA6E4}">
                <adec:decorative xmlns:adec="http://schemas.microsoft.com/office/drawing/2017/decorative" val="1"/>
              </a:ext>
            </a:extLst>
          </p:cNvPr>
          <p:cNvGrpSpPr/>
          <p:nvPr/>
        </p:nvGrpSpPr>
        <p:grpSpPr>
          <a:xfrm>
            <a:off x="588963" y="2333556"/>
            <a:ext cx="2837409" cy="3592896"/>
            <a:chOff x="588963" y="1821415"/>
            <a:chExt cx="2837409" cy="3592896"/>
          </a:xfrm>
        </p:grpSpPr>
        <p:sp>
          <p:nvSpPr>
            <p:cNvPr id="4" name="TextBox 3">
              <a:extLst>
                <a:ext uri="{FF2B5EF4-FFF2-40B4-BE49-F238E27FC236}">
                  <a16:creationId xmlns:a16="http://schemas.microsoft.com/office/drawing/2014/main" id="{053DA47F-F916-135B-18E3-EA22A5F3C07F}"/>
                </a:ext>
              </a:extLst>
            </p:cNvPr>
            <p:cNvSpPr txBox="1"/>
            <p:nvPr/>
          </p:nvSpPr>
          <p:spPr>
            <a:xfrm>
              <a:off x="588963" y="1821415"/>
              <a:ext cx="2508133"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a:t>
              </a:r>
            </a:p>
          </p:txBody>
        </p:sp>
        <p:sp>
          <p:nvSpPr>
            <p:cNvPr id="6" name="TextBox 5">
              <a:extLst>
                <a:ext uri="{FF2B5EF4-FFF2-40B4-BE49-F238E27FC236}">
                  <a16:creationId xmlns:a16="http://schemas.microsoft.com/office/drawing/2014/main" id="{3B373470-7D0D-5A0C-673D-5A749661A761}"/>
                </a:ext>
              </a:extLst>
            </p:cNvPr>
            <p:cNvSpPr txBox="1"/>
            <p:nvPr/>
          </p:nvSpPr>
          <p:spPr>
            <a:xfrm>
              <a:off x="588963" y="2170811"/>
              <a:ext cx="2837408" cy="1722459"/>
            </a:xfrm>
            <a:prstGeom prst="rect">
              <a:avLst/>
            </a:prstGeom>
            <a:solidFill>
              <a:schemeClr val="bg1">
                <a:lumMod val="95000"/>
                <a:lumOff val="5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Summarize game commentary</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into highlights: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a:ea typeface="+mn-ea"/>
                <a:cs typeface="+mn-cs"/>
              </a:endParaRP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a:ea typeface="+mn-ea"/>
                  <a:cs typeface="+mn-cs"/>
                </a:rPr>
                <a:t>Shey Peddy is applying ball pressure at the top against Sabrina Ionescu. At 7:48 remaining in the quarter; Peddy </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What are the main highlights of the game so far?</a:t>
              </a:r>
            </a:p>
          </p:txBody>
        </p:sp>
        <p:grpSp>
          <p:nvGrpSpPr>
            <p:cNvPr id="7" name="Group 6">
              <a:extLst>
                <a:ext uri="{FF2B5EF4-FFF2-40B4-BE49-F238E27FC236}">
                  <a16:creationId xmlns:a16="http://schemas.microsoft.com/office/drawing/2014/main" id="{F15BAEC4-A292-44A8-E3B5-58FD11219080}"/>
                </a:ext>
              </a:extLst>
            </p:cNvPr>
            <p:cNvGrpSpPr/>
            <p:nvPr/>
          </p:nvGrpSpPr>
          <p:grpSpPr>
            <a:xfrm>
              <a:off x="588963" y="4405909"/>
              <a:ext cx="2837408" cy="1008402"/>
              <a:chOff x="588963" y="4405909"/>
              <a:chExt cx="2837408" cy="1008402"/>
            </a:xfrm>
          </p:grpSpPr>
          <p:sp>
            <p:nvSpPr>
              <p:cNvPr id="9" name="TextBox 8">
                <a:extLst>
                  <a:ext uri="{FF2B5EF4-FFF2-40B4-BE49-F238E27FC236}">
                    <a16:creationId xmlns:a16="http://schemas.microsoft.com/office/drawing/2014/main" id="{B861C15C-B686-5D46-5592-11B45690FA24}"/>
                  </a:ext>
                </a:extLst>
              </p:cNvPr>
              <p:cNvSpPr txBox="1"/>
              <p:nvPr/>
            </p:nvSpPr>
            <p:spPr>
              <a:xfrm>
                <a:off x="588963" y="4405909"/>
                <a:ext cx="1865639" cy="338554"/>
              </a:xfrm>
              <a:prstGeom prst="rect">
                <a:avLst/>
              </a:prstGeom>
              <a:noFill/>
            </p:spPr>
            <p:txBody>
              <a:bodyPr wrap="square" rtlCol="0">
                <a:spAutoFit/>
              </a:bodyPr>
              <a:lstStyle>
                <a:defPPr>
                  <a:defRPr lang="en-US"/>
                </a:defPPr>
                <a:lvl1pPr>
                  <a:defRPr sz="1600">
                    <a:gradFill>
                      <a:gsLst>
                        <a:gs pos="0">
                          <a:schemeClr val="accent1"/>
                        </a:gs>
                        <a:gs pos="100000">
                          <a:schemeClr val="accent1"/>
                        </a:gs>
                      </a:gsLst>
                      <a:lin ang="5400000" scaled="1"/>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Sample response </a:t>
                </a:r>
              </a:p>
            </p:txBody>
          </p:sp>
          <p:sp>
            <p:nvSpPr>
              <p:cNvPr id="10" name="TextBox 9">
                <a:extLst>
                  <a:ext uri="{FF2B5EF4-FFF2-40B4-BE49-F238E27FC236}">
                    <a16:creationId xmlns:a16="http://schemas.microsoft.com/office/drawing/2014/main" id="{9D7F01C5-6731-7156-9CDD-5A7E4A5C94BE}"/>
                  </a:ext>
                </a:extLst>
              </p:cNvPr>
              <p:cNvSpPr txBox="1"/>
              <p:nvPr/>
            </p:nvSpPr>
            <p:spPr>
              <a:xfrm>
                <a:off x="588963" y="4743678"/>
                <a:ext cx="2837408" cy="670633"/>
              </a:xfrm>
              <a:prstGeom prst="rect">
                <a:avLst/>
              </a:prstGeom>
              <a:solidFill>
                <a:schemeClr val="bg1">
                  <a:lumMod val="95000"/>
                  <a:lumOff val="5000"/>
                </a:schemeClr>
              </a:solidFill>
            </p:spPr>
            <p:txBody>
              <a:bodyPr wrap="square" rtlCol="0">
                <a:spAutoFit/>
              </a:bodyPr>
              <a:lstStyle>
                <a:defPPr>
                  <a:defRPr lang="en-US"/>
                </a:defPPr>
                <a:lvl1pPr>
                  <a:defRPr b="0" i="0">
                    <a:solidFill>
                      <a:schemeClr val="tx2">
                        <a:lumMod val="75000"/>
                      </a:schemeClr>
                    </a:solidFill>
                    <a:effectLst/>
                    <a:latin typeface="ColfaxAI"/>
                  </a:defRPr>
                </a:lvl1p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The game has been close with Phoenix leading New York 7-5. Shey Peddy has been key for Phoenix.</a:t>
                </a:r>
              </a:p>
            </p:txBody>
          </p:sp>
        </p:grpSp>
        <p:sp>
          <p:nvSpPr>
            <p:cNvPr id="8" name="Rectangle 7">
              <a:extLst>
                <a:ext uri="{FF2B5EF4-FFF2-40B4-BE49-F238E27FC236}">
                  <a16:creationId xmlns:a16="http://schemas.microsoft.com/office/drawing/2014/main" id="{0FBC2381-F296-D0B9-20E1-F878102858AB}"/>
                </a:ext>
              </a:extLst>
            </p:cNvPr>
            <p:cNvSpPr/>
            <p:nvPr/>
          </p:nvSpPr>
          <p:spPr>
            <a:xfrm>
              <a:off x="588963" y="2708875"/>
              <a:ext cx="2837409" cy="646331"/>
            </a:xfrm>
            <a:prstGeom prst="rect">
              <a:avLst/>
            </a:prstGeom>
            <a:gradFill flip="none" rotWithShape="1">
              <a:gsLst>
                <a:gs pos="0">
                  <a:schemeClr val="bg1">
                    <a:lumMod val="95000"/>
                    <a:lumOff val="5000"/>
                    <a:alpha val="0"/>
                  </a:schemeClr>
                </a:gs>
                <a:gs pos="74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grpSp>
      <p:grpSp>
        <p:nvGrpSpPr>
          <p:cNvPr id="11" name="Group 10">
            <a:extLst>
              <a:ext uri="{FF2B5EF4-FFF2-40B4-BE49-F238E27FC236}">
                <a16:creationId xmlns:a16="http://schemas.microsoft.com/office/drawing/2014/main" id="{609D7229-CA23-9B3B-33AB-23C778579FC8}"/>
              </a:ext>
              <a:ext uri="{C183D7F6-B498-43B3-948B-1728B52AA6E4}">
                <adec:decorative xmlns:adec="http://schemas.microsoft.com/office/drawing/2017/decorative" val="1"/>
              </a:ext>
            </a:extLst>
          </p:cNvPr>
          <p:cNvGrpSpPr/>
          <p:nvPr/>
        </p:nvGrpSpPr>
        <p:grpSpPr>
          <a:xfrm>
            <a:off x="4443873" y="2333556"/>
            <a:ext cx="3287159" cy="3788904"/>
            <a:chOff x="4443873" y="1825918"/>
            <a:chExt cx="3287159" cy="3788904"/>
          </a:xfrm>
        </p:grpSpPr>
        <p:sp>
          <p:nvSpPr>
            <p:cNvPr id="12" name="TextBox 11">
              <a:extLst>
                <a:ext uri="{FF2B5EF4-FFF2-40B4-BE49-F238E27FC236}">
                  <a16:creationId xmlns:a16="http://schemas.microsoft.com/office/drawing/2014/main" id="{EBD1CBCC-89F4-AA79-A8F8-1AC2FD9192B7}"/>
                </a:ext>
              </a:extLst>
            </p:cNvPr>
            <p:cNvSpPr txBox="1"/>
            <p:nvPr/>
          </p:nvSpPr>
          <p:spPr>
            <a:xfrm>
              <a:off x="4443874" y="1825918"/>
              <a:ext cx="2508133" cy="338554"/>
            </a:xfrm>
            <a:prstGeom prst="rect">
              <a:avLst/>
            </a:prstGeom>
            <a:noFill/>
          </p:spPr>
          <p:txBody>
            <a:bodyPr wrap="square" rtlCol="0">
              <a:spAutoFit/>
            </a:bodyPr>
            <a:lstStyle>
              <a:defPPr>
                <a:defRPr lang="en-US"/>
              </a:defPPr>
              <a:lvl1pPr>
                <a:defRPr sz="1400">
                  <a:solidFill>
                    <a:schemeClr val="accent4"/>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a:t>
              </a:r>
            </a:p>
          </p:txBody>
        </p:sp>
        <p:sp>
          <p:nvSpPr>
            <p:cNvPr id="13" name="TextBox 12">
              <a:extLst>
                <a:ext uri="{FF2B5EF4-FFF2-40B4-BE49-F238E27FC236}">
                  <a16:creationId xmlns:a16="http://schemas.microsoft.com/office/drawing/2014/main" id="{E6968273-E8D1-7F7E-E787-5A6911AFC374}"/>
                </a:ext>
              </a:extLst>
            </p:cNvPr>
            <p:cNvSpPr txBox="1"/>
            <p:nvPr/>
          </p:nvSpPr>
          <p:spPr>
            <a:xfrm>
              <a:off x="4443874" y="2170811"/>
              <a:ext cx="2837408" cy="2170081"/>
            </a:xfrm>
            <a:prstGeom prst="rect">
              <a:avLst/>
            </a:prstGeom>
            <a:solidFill>
              <a:schemeClr val="bg1">
                <a:lumMod val="95000"/>
                <a:lumOff val="5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Turn game commentary into highlights: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Commentary: What a pickup she has</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Main highlights: New York has </a:t>
              </a:r>
              <a:r>
                <a:rPr kumimoji="0" lang="en-US" sz="1200" b="0" i="0" u="none" strike="noStrike" kern="1200" cap="none" spc="0" normalizeH="0" baseline="0" noProof="0" err="1">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domina</a:t>
              </a: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Commentary: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1. Turner is so important defensively to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2. Griner pulled way out, Hartley with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3. At 1:54 remaining in the quarter, Pho</a:t>
              </a:r>
            </a:p>
          </p:txBody>
        </p:sp>
        <p:sp>
          <p:nvSpPr>
            <p:cNvPr id="14" name="Rectangle 13">
              <a:extLst>
                <a:ext uri="{FF2B5EF4-FFF2-40B4-BE49-F238E27FC236}">
                  <a16:creationId xmlns:a16="http://schemas.microsoft.com/office/drawing/2014/main" id="{650C4B54-EF50-23A7-4F84-8BEDE626FCF2}"/>
                </a:ext>
              </a:extLst>
            </p:cNvPr>
            <p:cNvSpPr/>
            <p:nvPr/>
          </p:nvSpPr>
          <p:spPr>
            <a:xfrm>
              <a:off x="4443874" y="3625035"/>
              <a:ext cx="2837409" cy="646331"/>
            </a:xfrm>
            <a:prstGeom prst="rect">
              <a:avLst/>
            </a:prstGeom>
            <a:gradFill flip="none" rotWithShape="1">
              <a:gsLst>
                <a:gs pos="0">
                  <a:schemeClr val="bg1">
                    <a:lumMod val="95000"/>
                    <a:lumOff val="5000"/>
                    <a:alpha val="0"/>
                  </a:schemeClr>
                </a:gs>
                <a:gs pos="76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15" name="TextBox 14">
              <a:extLst>
                <a:ext uri="{FF2B5EF4-FFF2-40B4-BE49-F238E27FC236}">
                  <a16:creationId xmlns:a16="http://schemas.microsoft.com/office/drawing/2014/main" id="{C7565DFE-327F-4825-0D6E-295C65EFE355}"/>
                </a:ext>
              </a:extLst>
            </p:cNvPr>
            <p:cNvSpPr txBox="1"/>
            <p:nvPr/>
          </p:nvSpPr>
          <p:spPr>
            <a:xfrm rot="16200000">
              <a:off x="7207330" y="2733221"/>
              <a:ext cx="785793"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Examples</a:t>
              </a:r>
            </a:p>
          </p:txBody>
        </p:sp>
        <p:sp>
          <p:nvSpPr>
            <p:cNvPr id="16" name="Right Brace 15">
              <a:extLst>
                <a:ext uri="{FF2B5EF4-FFF2-40B4-BE49-F238E27FC236}">
                  <a16:creationId xmlns:a16="http://schemas.microsoft.com/office/drawing/2014/main" id="{C57EEEE4-A3AE-5A67-E659-9E099AFDBA18}"/>
                </a:ext>
              </a:extLst>
            </p:cNvPr>
            <p:cNvSpPr/>
            <p:nvPr/>
          </p:nvSpPr>
          <p:spPr>
            <a:xfrm>
              <a:off x="7281282" y="3625035"/>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BE9D2B67-0352-B75B-B281-72ACA22A3DBC}"/>
                </a:ext>
              </a:extLst>
            </p:cNvPr>
            <p:cNvSpPr/>
            <p:nvPr/>
          </p:nvSpPr>
          <p:spPr>
            <a:xfrm>
              <a:off x="4443874" y="2540861"/>
              <a:ext cx="2837409" cy="646331"/>
            </a:xfrm>
            <a:prstGeom prst="rect">
              <a:avLst/>
            </a:prstGeom>
            <a:gradFill flip="none" rotWithShape="1">
              <a:gsLst>
                <a:gs pos="0">
                  <a:schemeClr val="bg1">
                    <a:lumMod val="95000"/>
                    <a:lumOff val="5000"/>
                    <a:alpha val="0"/>
                  </a:schemeClr>
                </a:gs>
                <a:gs pos="75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18" name="Right Brace 17">
              <a:extLst>
                <a:ext uri="{FF2B5EF4-FFF2-40B4-BE49-F238E27FC236}">
                  <a16:creationId xmlns:a16="http://schemas.microsoft.com/office/drawing/2014/main" id="{BC7DA511-8738-E170-B2F0-AA71081A30A9}"/>
                </a:ext>
              </a:extLst>
            </p:cNvPr>
            <p:cNvSpPr/>
            <p:nvPr/>
          </p:nvSpPr>
          <p:spPr>
            <a:xfrm>
              <a:off x="7281282" y="2540861"/>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46442F83-4B20-F0C4-A73D-65776CD459AE}"/>
                </a:ext>
              </a:extLst>
            </p:cNvPr>
            <p:cNvSpPr txBox="1"/>
            <p:nvPr/>
          </p:nvSpPr>
          <p:spPr>
            <a:xfrm rot="16200000">
              <a:off x="7306716" y="3817395"/>
              <a:ext cx="587020"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Inputs</a:t>
              </a:r>
            </a:p>
          </p:txBody>
        </p:sp>
        <p:grpSp>
          <p:nvGrpSpPr>
            <p:cNvPr id="20" name="Group 19">
              <a:extLst>
                <a:ext uri="{FF2B5EF4-FFF2-40B4-BE49-F238E27FC236}">
                  <a16:creationId xmlns:a16="http://schemas.microsoft.com/office/drawing/2014/main" id="{6372A7CB-F840-8194-A112-BF49EA193F0C}"/>
                </a:ext>
              </a:extLst>
            </p:cNvPr>
            <p:cNvGrpSpPr/>
            <p:nvPr/>
          </p:nvGrpSpPr>
          <p:grpSpPr>
            <a:xfrm>
              <a:off x="4443873" y="4405909"/>
              <a:ext cx="3287159" cy="1208913"/>
              <a:chOff x="4443873" y="4405909"/>
              <a:chExt cx="3287159" cy="1208913"/>
            </a:xfrm>
          </p:grpSpPr>
          <p:sp>
            <p:nvSpPr>
              <p:cNvPr id="21" name="TextBox 20">
                <a:extLst>
                  <a:ext uri="{FF2B5EF4-FFF2-40B4-BE49-F238E27FC236}">
                    <a16:creationId xmlns:a16="http://schemas.microsoft.com/office/drawing/2014/main" id="{C091464E-34CB-715A-4188-B2C17AD4BCDF}"/>
                  </a:ext>
                </a:extLst>
              </p:cNvPr>
              <p:cNvSpPr txBox="1"/>
              <p:nvPr/>
            </p:nvSpPr>
            <p:spPr>
              <a:xfrm>
                <a:off x="4445462" y="4405909"/>
                <a:ext cx="1865639"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Sample response </a:t>
                </a:r>
              </a:p>
            </p:txBody>
          </p:sp>
          <p:sp>
            <p:nvSpPr>
              <p:cNvPr id="22" name="TextBox 21">
                <a:extLst>
                  <a:ext uri="{FF2B5EF4-FFF2-40B4-BE49-F238E27FC236}">
                    <a16:creationId xmlns:a16="http://schemas.microsoft.com/office/drawing/2014/main" id="{FF80E7D1-2ABC-F793-B2D6-20DB21F1CDCB}"/>
                  </a:ext>
                </a:extLst>
              </p:cNvPr>
              <p:cNvSpPr txBox="1"/>
              <p:nvPr/>
            </p:nvSpPr>
            <p:spPr>
              <a:xfrm>
                <a:off x="4443874" y="4743678"/>
                <a:ext cx="2837408" cy="868251"/>
              </a:xfrm>
              <a:prstGeom prst="rect">
                <a:avLst/>
              </a:prstGeom>
              <a:solidFill>
                <a:schemeClr val="bg1">
                  <a:lumMod val="95000"/>
                  <a:lumOff val="5000"/>
                </a:schemeClr>
              </a:solidFill>
            </p:spPr>
            <p:txBody>
              <a:bodyPr wrap="square" rtlCol="0">
                <a:spAutoFit/>
              </a:bodyPr>
              <a:lstStyle>
                <a:defPPr>
                  <a:defRPr lang="en-US"/>
                </a:defPPr>
                <a:lvl1pPr>
                  <a:defRPr b="0" i="0">
                    <a:solidFill>
                      <a:schemeClr val="tx2">
                        <a:lumMod val="75000"/>
                      </a:schemeClr>
                    </a:solidFill>
                    <a:effectLst/>
                    <a:latin typeface="ColfaxAI"/>
                  </a:defRPr>
                </a:lvl1p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Main highlights:</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1. New York has had a strong run in the  </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2. Phoenix leading by 1 point, 24-23</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3. New York Liberty's comeback has be</a:t>
                </a:r>
              </a:p>
            </p:txBody>
          </p:sp>
          <p:sp>
            <p:nvSpPr>
              <p:cNvPr id="23" name="Rectangle 22">
                <a:extLst>
                  <a:ext uri="{FF2B5EF4-FFF2-40B4-BE49-F238E27FC236}">
                    <a16:creationId xmlns:a16="http://schemas.microsoft.com/office/drawing/2014/main" id="{C38D6134-5FCE-1CB1-8A34-FD78619D837B}"/>
                  </a:ext>
                </a:extLst>
              </p:cNvPr>
              <p:cNvSpPr/>
              <p:nvPr/>
            </p:nvSpPr>
            <p:spPr>
              <a:xfrm>
                <a:off x="4443873" y="4965598"/>
                <a:ext cx="2837409" cy="646331"/>
              </a:xfrm>
              <a:prstGeom prst="rect">
                <a:avLst/>
              </a:prstGeom>
              <a:gradFill flip="none" rotWithShape="1">
                <a:gsLst>
                  <a:gs pos="0">
                    <a:schemeClr val="bg1">
                      <a:lumMod val="95000"/>
                      <a:lumOff val="5000"/>
                      <a:alpha val="0"/>
                    </a:schemeClr>
                  </a:gs>
                  <a:gs pos="80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24" name="Right Brace 23">
                <a:extLst>
                  <a:ext uri="{FF2B5EF4-FFF2-40B4-BE49-F238E27FC236}">
                    <a16:creationId xmlns:a16="http://schemas.microsoft.com/office/drawing/2014/main" id="{B8D79AC9-3B47-64BA-2CC0-09C0B9B3B7F8}"/>
                  </a:ext>
                </a:extLst>
              </p:cNvPr>
              <p:cNvSpPr/>
              <p:nvPr/>
            </p:nvSpPr>
            <p:spPr>
              <a:xfrm>
                <a:off x="7281282" y="4965598"/>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8F3B1A96-064A-E702-8923-35EFC0440CF1}"/>
                  </a:ext>
                </a:extLst>
              </p:cNvPr>
              <p:cNvSpPr txBox="1"/>
              <p:nvPr/>
            </p:nvSpPr>
            <p:spPr>
              <a:xfrm rot="16200000">
                <a:off x="7280267" y="5157958"/>
                <a:ext cx="639919"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Results</a:t>
                </a:r>
              </a:p>
            </p:txBody>
          </p:sp>
        </p:grpSp>
      </p:grpSp>
      <p:grpSp>
        <p:nvGrpSpPr>
          <p:cNvPr id="26" name="Group 25">
            <a:extLst>
              <a:ext uri="{FF2B5EF4-FFF2-40B4-BE49-F238E27FC236}">
                <a16:creationId xmlns:a16="http://schemas.microsoft.com/office/drawing/2014/main" id="{4917D4E6-30BF-40D0-BA50-BF2999FB653E}"/>
              </a:ext>
              <a:ext uri="{C183D7F6-B498-43B3-948B-1728B52AA6E4}">
                <adec:decorative xmlns:adec="http://schemas.microsoft.com/office/drawing/2017/decorative" val="1"/>
              </a:ext>
            </a:extLst>
          </p:cNvPr>
          <p:cNvGrpSpPr/>
          <p:nvPr/>
        </p:nvGrpSpPr>
        <p:grpSpPr>
          <a:xfrm>
            <a:off x="8301962" y="2333556"/>
            <a:ext cx="3374222" cy="2052263"/>
            <a:chOff x="8301962" y="1757094"/>
            <a:chExt cx="3374222" cy="2052263"/>
          </a:xfrm>
        </p:grpSpPr>
        <p:sp>
          <p:nvSpPr>
            <p:cNvPr id="27" name="TextBox 26">
              <a:extLst>
                <a:ext uri="{FF2B5EF4-FFF2-40B4-BE49-F238E27FC236}">
                  <a16:creationId xmlns:a16="http://schemas.microsoft.com/office/drawing/2014/main" id="{8AC71813-96A8-D73F-72C1-36CA6839F405}"/>
                </a:ext>
              </a:extLst>
            </p:cNvPr>
            <p:cNvSpPr txBox="1"/>
            <p:nvPr/>
          </p:nvSpPr>
          <p:spPr>
            <a:xfrm>
              <a:off x="8301962" y="1757094"/>
              <a:ext cx="3374222" cy="338554"/>
            </a:xfrm>
            <a:prstGeom prst="rect">
              <a:avLst/>
            </a:prstGeom>
            <a:noFill/>
          </p:spPr>
          <p:txBody>
            <a:bodyPr wrap="square" rtlCol="0">
              <a:spAutoFit/>
            </a:bodyPr>
            <a:lstStyle>
              <a:defPPr>
                <a:defRPr lang="en-US"/>
              </a:defPPr>
              <a:lvl1pPr>
                <a:defRPr sz="1600">
                  <a:gradFill>
                    <a:gsLst>
                      <a:gs pos="0">
                        <a:schemeClr val="accent1"/>
                      </a:gs>
                      <a:gs pos="100000">
                        <a:schemeClr val="accent1"/>
                      </a:gs>
                    </a:gsLst>
                    <a:lin ang="5400000" scaled="1"/>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 and completion examples</a:t>
              </a:r>
            </a:p>
          </p:txBody>
        </p:sp>
        <p:grpSp>
          <p:nvGrpSpPr>
            <p:cNvPr id="28" name="Group 27">
              <a:extLst>
                <a:ext uri="{FF2B5EF4-FFF2-40B4-BE49-F238E27FC236}">
                  <a16:creationId xmlns:a16="http://schemas.microsoft.com/office/drawing/2014/main" id="{61BA6AA9-B5EC-80E7-AE21-E9470F6A091A}"/>
                </a:ext>
              </a:extLst>
            </p:cNvPr>
            <p:cNvGrpSpPr/>
            <p:nvPr/>
          </p:nvGrpSpPr>
          <p:grpSpPr>
            <a:xfrm>
              <a:off x="8866869" y="2170811"/>
              <a:ext cx="2674116" cy="1638546"/>
              <a:chOff x="8866869" y="2170811"/>
              <a:chExt cx="2674116" cy="1638546"/>
            </a:xfrm>
          </p:grpSpPr>
          <p:cxnSp>
            <p:nvCxnSpPr>
              <p:cNvPr id="29" name="Straight Arrow Connector 28">
                <a:extLst>
                  <a:ext uri="{FF2B5EF4-FFF2-40B4-BE49-F238E27FC236}">
                    <a16:creationId xmlns:a16="http://schemas.microsoft.com/office/drawing/2014/main" id="{7740FC90-93DF-5908-E2C4-1B014A328A4C}"/>
                  </a:ext>
                </a:extLst>
              </p:cNvPr>
              <p:cNvCxnSpPr>
                <a:cxnSpLocks/>
              </p:cNvCxnSpPr>
              <p:nvPr/>
            </p:nvCxnSpPr>
            <p:spPr>
              <a:xfrm>
                <a:off x="8975066" y="2170811"/>
                <a:ext cx="0" cy="1638546"/>
              </a:xfrm>
              <a:prstGeom prst="straightConnector1">
                <a:avLst/>
              </a:prstGeom>
              <a:ln>
                <a:solidFill>
                  <a:schemeClr val="accent1"/>
                </a:solidFill>
                <a:prstDash val="dash"/>
                <a:headEnd type="none" w="sm" len="med"/>
                <a:tailEnd type="triangle" w="sm"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2914E485-8F3D-601F-BFC9-AF5F8717B2B6}"/>
                  </a:ext>
                </a:extLst>
              </p:cNvPr>
              <p:cNvSpPr txBox="1"/>
              <p:nvPr/>
            </p:nvSpPr>
            <p:spPr>
              <a:xfrm rot="16200000">
                <a:off x="8424074" y="2926907"/>
                <a:ext cx="1101985" cy="216396"/>
              </a:xfrm>
              <a:prstGeom prst="roundRect">
                <a:avLst>
                  <a:gd name="adj" fmla="val 50000"/>
                </a:avLst>
              </a:prstGeom>
              <a:solidFill>
                <a:srgbClr val="0070C0"/>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7000">
                          <a:srgbClr val="FFFFFF"/>
                        </a:gs>
                      </a:gsLst>
                      <a:lin ang="2700000" scaled="1"/>
                    </a:gradFill>
                    <a:effectLst/>
                    <a:uLnTx/>
                    <a:uFillTx/>
                    <a:latin typeface="Segoe UI" panose="020B0502040204020203" pitchFamily="34" charset="0"/>
                    <a:ea typeface="+mn-ea"/>
                    <a:cs typeface="Segoe UI" panose="020B0502040204020203" pitchFamily="34" charset="0"/>
                  </a:rPr>
                  <a:t>Fine-tuning</a:t>
                </a:r>
              </a:p>
            </p:txBody>
          </p:sp>
          <p:sp>
            <p:nvSpPr>
              <p:cNvPr id="32" name="Round Same Side Corner Rectangle 83">
                <a:extLst>
                  <a:ext uri="{FF2B5EF4-FFF2-40B4-BE49-F238E27FC236}">
                    <a16:creationId xmlns:a16="http://schemas.microsoft.com/office/drawing/2014/main" id="{44F8339B-0CEC-4D81-9786-6A17B2F040DF}"/>
                  </a:ext>
                </a:extLst>
              </p:cNvPr>
              <p:cNvSpPr/>
              <p:nvPr/>
            </p:nvSpPr>
            <p:spPr>
              <a:xfrm rot="16200000">
                <a:off x="9691347" y="1867402"/>
                <a:ext cx="1252162" cy="2316663"/>
              </a:xfrm>
              <a:prstGeom prst="round2SameRect">
                <a:avLst/>
              </a:prstGeom>
              <a:solidFill>
                <a:schemeClr val="bg1">
                  <a:lumMod val="85000"/>
                  <a:lumOff val="15000"/>
                  <a:alpha val="62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E2DE980-C4FF-A315-55C7-CB6D42BD7A58}"/>
                  </a:ext>
                </a:extLst>
              </p:cNvPr>
              <p:cNvSpPr txBox="1"/>
              <p:nvPr/>
            </p:nvSpPr>
            <p:spPr>
              <a:xfrm>
                <a:off x="9224325" y="2548680"/>
                <a:ext cx="2316660" cy="9541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hyperparams</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batch_size</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4</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learning_rate_multiplier</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0.1</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n_epochs</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4</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prompt_loss_weight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0.1</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use_packing</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50E6FF"/>
                        </a:gs>
                        <a:gs pos="100000">
                          <a:srgbClr val="50E6FF"/>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true</a:t>
                </a:r>
                <a:endPar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p>
            </p:txBody>
          </p:sp>
        </p:grpSp>
      </p:grpSp>
      <p:cxnSp>
        <p:nvCxnSpPr>
          <p:cNvPr id="34" name="Straight Connector 33">
            <a:extLst>
              <a:ext uri="{FF2B5EF4-FFF2-40B4-BE49-F238E27FC236}">
                <a16:creationId xmlns:a16="http://schemas.microsoft.com/office/drawing/2014/main" id="{A7BC93A3-4EED-FAD0-7B23-5FC1032D0DED}"/>
              </a:ext>
              <a:ext uri="{C183D7F6-B498-43B3-948B-1728B52AA6E4}">
                <adec:decorative xmlns:adec="http://schemas.microsoft.com/office/drawing/2017/decorative" val="1"/>
              </a:ext>
            </a:extLst>
          </p:cNvPr>
          <p:cNvCxnSpPr>
            <a:cxnSpLocks/>
          </p:cNvCxnSpPr>
          <p:nvPr/>
        </p:nvCxnSpPr>
        <p:spPr>
          <a:xfrm>
            <a:off x="3955107" y="1519985"/>
            <a:ext cx="0" cy="4418931"/>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B23D3B-9355-9407-69FD-52B24B996C74}"/>
              </a:ext>
              <a:ext uri="{C183D7F6-B498-43B3-948B-1728B52AA6E4}">
                <adec:decorative xmlns:adec="http://schemas.microsoft.com/office/drawing/2017/decorative" val="1"/>
              </a:ext>
            </a:extLst>
          </p:cNvPr>
          <p:cNvCxnSpPr>
            <a:cxnSpLocks/>
          </p:cNvCxnSpPr>
          <p:nvPr/>
        </p:nvCxnSpPr>
        <p:spPr>
          <a:xfrm>
            <a:off x="8037853" y="1531570"/>
            <a:ext cx="0" cy="4418931"/>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 Placeholder 19">
            <a:extLst>
              <a:ext uri="{FF2B5EF4-FFF2-40B4-BE49-F238E27FC236}">
                <a16:creationId xmlns:a16="http://schemas.microsoft.com/office/drawing/2014/main" id="{0ABDD577-70F2-46F0-B91B-D3A32D8F13A5}"/>
              </a:ext>
            </a:extLst>
          </p:cNvPr>
          <p:cNvSpPr txBox="1">
            <a:spLocks/>
          </p:cNvSpPr>
          <p:nvPr/>
        </p:nvSpPr>
        <p:spPr>
          <a:xfrm>
            <a:off x="4445462" y="1429529"/>
            <a:ext cx="3304252" cy="830997"/>
          </a:xfrm>
          <a:prstGeom prst="rect">
            <a:avLst/>
          </a:prstGeom>
        </p:spPr>
        <p:txBody>
          <a:bodyPr vert="horz" wrap="square" lIns="9144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Refine with examples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(‘few shot learning’) with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a simple UX</a:t>
            </a:r>
          </a:p>
        </p:txBody>
      </p:sp>
      <p:sp>
        <p:nvSpPr>
          <p:cNvPr id="37" name="Text Placeholder 19">
            <a:extLst>
              <a:ext uri="{FF2B5EF4-FFF2-40B4-BE49-F238E27FC236}">
                <a16:creationId xmlns:a16="http://schemas.microsoft.com/office/drawing/2014/main" id="{7ADF82D8-0E58-27F3-57C5-413B9A532F5B}"/>
              </a:ext>
            </a:extLst>
          </p:cNvPr>
          <p:cNvSpPr txBox="1">
            <a:spLocks/>
          </p:cNvSpPr>
          <p:nvPr/>
        </p:nvSpPr>
        <p:spPr>
          <a:xfrm>
            <a:off x="8336947" y="1429529"/>
            <a:ext cx="3304252" cy="830997"/>
          </a:xfrm>
          <a:prstGeom prst="rect">
            <a:avLst/>
          </a:prstGeom>
        </p:spPr>
        <p:txBody>
          <a:bodyPr vert="horz" wrap="square" lIns="9144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Optimize accuracy and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latency to validate proof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of concept fast</a:t>
            </a:r>
          </a:p>
        </p:txBody>
      </p:sp>
      <p:sp>
        <p:nvSpPr>
          <p:cNvPr id="38" name="TextBox 37">
            <a:extLst>
              <a:ext uri="{FF2B5EF4-FFF2-40B4-BE49-F238E27FC236}">
                <a16:creationId xmlns:a16="http://schemas.microsoft.com/office/drawing/2014/main" id="{76EB2E5C-EC73-C94F-73F6-CE5DBBA34DE2}"/>
              </a:ext>
            </a:extLst>
          </p:cNvPr>
          <p:cNvSpPr txBox="1"/>
          <p:nvPr/>
        </p:nvSpPr>
        <p:spPr>
          <a:xfrm>
            <a:off x="8344535" y="4480524"/>
            <a:ext cx="1280921" cy="4473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Azure OpenAI Service</a:t>
            </a:r>
          </a:p>
        </p:txBody>
      </p:sp>
    </p:spTree>
    <p:extLst>
      <p:ext uri="{BB962C8B-B14F-4D97-AF65-F5344CB8AC3E}">
        <p14:creationId xmlns:p14="http://schemas.microsoft.com/office/powerpoint/2010/main" val="4040404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502ACA05-AADF-12D1-10EC-39A028CB8C38}"/>
              </a:ext>
            </a:extLst>
          </p:cNvPr>
          <p:cNvSpPr>
            <a:spLocks noGrp="1"/>
          </p:cNvSpPr>
          <p:nvPr>
            <p:ph type="body" sz="quarter" idx="12"/>
          </p:nvPr>
        </p:nvSpPr>
        <p:spPr>
          <a:xfrm>
            <a:off x="492154" y="1862132"/>
            <a:ext cx="5507038" cy="5466112"/>
          </a:xfrm>
        </p:spPr>
        <p:txBody>
          <a:bodyPr/>
          <a:lstStyle/>
          <a:p>
            <a:r>
              <a:rPr lang="en-US" sz="2400" b="0" i="0" u="none" strike="noStrike" kern="1200" spc="0" baseline="0" dirty="0">
                <a:solidFill>
                  <a:srgbClr val="50E6FF"/>
                </a:solidFill>
                <a:effectLst/>
                <a:latin typeface="Calibri" panose="020F0502020204030204" pitchFamily="34" charset="0"/>
                <a:ea typeface="+mn-ea"/>
                <a:cs typeface="Segoe UI" panose="020B0502040204020203" pitchFamily="34" charset="0"/>
              </a:rPr>
              <a:t>Azure </a:t>
            </a:r>
            <a:r>
              <a:rPr lang="en-US" sz="2400" b="0" i="0" u="none" strike="noStrike" kern="1200" spc="0" baseline="0" dirty="0" err="1">
                <a:solidFill>
                  <a:srgbClr val="50E6FF"/>
                </a:solidFill>
                <a:effectLst/>
                <a:latin typeface="Calibri" panose="020F0502020204030204" pitchFamily="34" charset="0"/>
                <a:ea typeface="+mn-ea"/>
                <a:cs typeface="Segoe UI" panose="020B0502040204020203" pitchFamily="34" charset="0"/>
              </a:rPr>
              <a:t>OpenAI</a:t>
            </a:r>
            <a:r>
              <a:rPr lang="en-US" sz="2400" b="0" i="0" u="none" strike="noStrike" kern="1200" spc="0" baseline="0" dirty="0">
                <a:solidFill>
                  <a:srgbClr val="50E6FF"/>
                </a:solidFill>
                <a:effectLst/>
                <a:latin typeface="Calibri" panose="020F0502020204030204" pitchFamily="34" charset="0"/>
                <a:ea typeface="+mn-ea"/>
                <a:cs typeface="Segoe UI" panose="020B0502040204020203" pitchFamily="34" charset="0"/>
              </a:rPr>
              <a:t> Service Overview</a:t>
            </a:r>
          </a:p>
          <a:p>
            <a:r>
              <a:rPr lang="en-US" sz="2400" b="0" i="0" u="none" strike="noStrike" kern="1200" spc="0" baseline="0" dirty="0">
                <a:solidFill>
                  <a:srgbClr val="50E6FF"/>
                </a:solidFill>
                <a:effectLst/>
                <a:latin typeface="Calibri" panose="020F0502020204030204" pitchFamily="34" charset="0"/>
                <a:ea typeface="+mn-ea"/>
                <a:cs typeface="Segoe UI" panose="020B0502040204020203" pitchFamily="34" charset="0"/>
              </a:rPr>
              <a:t>Introduction to AOAI Models </a:t>
            </a:r>
          </a:p>
          <a:p>
            <a:pPr lvl="1"/>
            <a:r>
              <a:rPr lang="en-US" b="0" i="0" u="none" strike="noStrike" kern="1200" spc="0" baseline="0" dirty="0">
                <a:solidFill>
                  <a:srgbClr val="50E6FF"/>
                </a:solidFill>
                <a:effectLst/>
                <a:latin typeface="Calibri" panose="020F0502020204030204" pitchFamily="34" charset="0"/>
                <a:ea typeface="+mn-ea"/>
                <a:cs typeface="Segoe UI" panose="020B0502040204020203" pitchFamily="34" charset="0"/>
              </a:rPr>
              <a:t>GPT – 3</a:t>
            </a:r>
          </a:p>
          <a:p>
            <a:pPr lvl="1"/>
            <a:r>
              <a:rPr lang="en-US" dirty="0">
                <a:solidFill>
                  <a:srgbClr val="50E6FF"/>
                </a:solidFill>
                <a:latin typeface="Calibri" panose="020F0502020204030204" pitchFamily="34" charset="0"/>
                <a:cs typeface="Segoe UI" panose="020B0502040204020203" pitchFamily="34" charset="0"/>
              </a:rPr>
              <a:t>Codex</a:t>
            </a:r>
          </a:p>
          <a:p>
            <a:pPr lvl="1"/>
            <a:r>
              <a:rPr lang="en-US" b="0" i="0" u="none" strike="noStrike" kern="1200" spc="0" baseline="0" dirty="0">
                <a:solidFill>
                  <a:srgbClr val="50E6FF"/>
                </a:solidFill>
                <a:effectLst/>
                <a:latin typeface="Calibri" panose="020F0502020204030204" pitchFamily="34" charset="0"/>
                <a:ea typeface="+mn-ea"/>
                <a:cs typeface="Segoe UI" panose="020B0502040204020203" pitchFamily="34" charset="0"/>
              </a:rPr>
              <a:t>DALL-E</a:t>
            </a:r>
          </a:p>
          <a:p>
            <a:r>
              <a:rPr lang="en-US" dirty="0">
                <a:solidFill>
                  <a:srgbClr val="50E6FF"/>
                </a:solidFill>
                <a:latin typeface="Calibri" panose="020F0502020204030204" pitchFamily="34" charset="0"/>
              </a:rPr>
              <a:t>Why OAI vs AOAI </a:t>
            </a:r>
          </a:p>
          <a:p>
            <a:r>
              <a:rPr lang="en-US" sz="2400" b="0" i="0" u="none" strike="noStrike" kern="1200" spc="0" baseline="0" dirty="0">
                <a:solidFill>
                  <a:srgbClr val="50E6FF"/>
                </a:solidFill>
                <a:effectLst/>
                <a:latin typeface="Calibri" panose="020F0502020204030204" pitchFamily="34" charset="0"/>
                <a:ea typeface="+mn-ea"/>
                <a:cs typeface="Segoe UI" panose="020B0502040204020203" pitchFamily="34" charset="0"/>
              </a:rPr>
              <a:t>Uses and Capabilities</a:t>
            </a:r>
          </a:p>
          <a:p>
            <a:r>
              <a:rPr lang="en-US" dirty="0">
                <a:solidFill>
                  <a:srgbClr val="50E6FF"/>
                </a:solidFill>
                <a:latin typeface="Calibri" panose="020F0502020204030204" pitchFamily="34" charset="0"/>
              </a:rPr>
              <a:t>Pricing Details</a:t>
            </a:r>
            <a:endParaRPr lang="en-US" sz="2400" b="0" i="0" u="none" strike="noStrike" kern="1200" spc="0" baseline="0" dirty="0">
              <a:solidFill>
                <a:srgbClr val="50E6FF"/>
              </a:solidFill>
              <a:effectLst/>
              <a:latin typeface="Calibri" panose="020F0502020204030204" pitchFamily="34" charset="0"/>
              <a:ea typeface="+mn-ea"/>
              <a:cs typeface="Segoe UI" panose="020B0502040204020203" pitchFamily="34" charset="0"/>
            </a:endParaRPr>
          </a:p>
          <a:p>
            <a:r>
              <a:rPr lang="en-US" dirty="0">
                <a:solidFill>
                  <a:srgbClr val="50E6FF"/>
                </a:solidFill>
                <a:latin typeface="Calibri" panose="020F0502020204030204" pitchFamily="34" charset="0"/>
              </a:rPr>
              <a:t>Customer Examples</a:t>
            </a:r>
            <a:endParaRPr lang="en-US" sz="2400" b="0" i="0" u="none" strike="noStrike" kern="1200" spc="0" baseline="0" dirty="0">
              <a:solidFill>
                <a:srgbClr val="50E6FF"/>
              </a:solidFill>
              <a:effectLst/>
              <a:latin typeface="Calibri" panose="020F0502020204030204" pitchFamily="34" charset="0"/>
              <a:ea typeface="+mn-ea"/>
              <a:cs typeface="Segoe UI" panose="020B0502040204020203" pitchFamily="34" charset="0"/>
            </a:endParaRPr>
          </a:p>
          <a:p>
            <a:pPr marL="0" indent="0">
              <a:buNone/>
            </a:pPr>
            <a:endParaRPr lang="en-US" sz="2400" dirty="0">
              <a:solidFill>
                <a:srgbClr val="50E6FF"/>
              </a:solidFill>
              <a:latin typeface="Calibri" panose="020F0502020204030204" pitchFamily="34" charset="0"/>
              <a:cs typeface="Segoe UI" panose="020B0502040204020203" pitchFamily="34" charset="0"/>
            </a:endParaRPr>
          </a:p>
          <a:p>
            <a:pPr marL="457200" indent="-457200">
              <a:buFont typeface="+mj-lt"/>
              <a:buAutoNum type="arabicPeriod"/>
            </a:pPr>
            <a:endParaRPr lang="en-US" sz="2400" b="0" i="0" u="none" strike="noStrike" kern="1200" spc="0" baseline="0" dirty="0">
              <a:solidFill>
                <a:srgbClr val="50E6FF"/>
              </a:solidFill>
              <a:effectLst/>
              <a:latin typeface="Calibri" panose="020F0502020204030204" pitchFamily="34" charset="0"/>
              <a:ea typeface="+mn-ea"/>
              <a:cs typeface="Segoe UI" panose="020B0502040204020203" pitchFamily="34" charset="0"/>
            </a:endParaRPr>
          </a:p>
          <a:p>
            <a:pPr marL="1143000" lvl="2" indent="-228600" fontAlgn="ctr">
              <a:buFont typeface="Arial" panose="020B0604020202020204" pitchFamily="34" charset="0"/>
              <a:buChar char="•"/>
            </a:pPr>
            <a:endParaRPr lang="en-US" sz="3000" b="0" i="0" u="none" strike="noStrike" kern="1200" spc="0" baseline="0" dirty="0">
              <a:solidFill>
                <a:srgbClr val="50E6FF"/>
              </a:solidFill>
              <a:effectLst/>
              <a:latin typeface="Calibri" panose="020F0502020204030204" pitchFamily="34" charset="0"/>
              <a:ea typeface="+mn-ea"/>
              <a:cs typeface="Segoe UI" panose="020B0502040204020203" pitchFamily="34" charset="0"/>
            </a:endParaRPr>
          </a:p>
          <a:p>
            <a:endParaRPr lang="en-US" dirty="0"/>
          </a:p>
        </p:txBody>
      </p:sp>
      <p:sp>
        <p:nvSpPr>
          <p:cNvPr id="8" name="Title 7">
            <a:extLst>
              <a:ext uri="{FF2B5EF4-FFF2-40B4-BE49-F238E27FC236}">
                <a16:creationId xmlns:a16="http://schemas.microsoft.com/office/drawing/2014/main" id="{710DABD4-4C78-1877-6CCF-C5C0FC44FBA8}"/>
              </a:ext>
            </a:extLst>
          </p:cNvPr>
          <p:cNvSpPr>
            <a:spLocks noGrp="1"/>
          </p:cNvSpPr>
          <p:nvPr>
            <p:ph type="title"/>
          </p:nvPr>
        </p:nvSpPr>
        <p:spPr>
          <a:xfrm>
            <a:off x="588962" y="637419"/>
            <a:ext cx="4131221" cy="984885"/>
          </a:xfrm>
        </p:spPr>
        <p:txBody>
          <a:bodyPr wrap="square" anchor="b">
            <a:normAutofit/>
          </a:bodyPr>
          <a:lstStyle/>
          <a:p>
            <a:r>
              <a:rPr lang="en-IL" dirty="0"/>
              <a:t>Agenda</a:t>
            </a:r>
          </a:p>
        </p:txBody>
      </p:sp>
    </p:spTree>
    <p:extLst>
      <p:ext uri="{BB962C8B-B14F-4D97-AF65-F5344CB8AC3E}">
        <p14:creationId xmlns:p14="http://schemas.microsoft.com/office/powerpoint/2010/main" val="23664930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community">
            <a:extLst>
              <a:ext uri="{FF2B5EF4-FFF2-40B4-BE49-F238E27FC236}">
                <a16:creationId xmlns:a16="http://schemas.microsoft.com/office/drawing/2014/main" id="{CF835CB9-8A4C-4E7F-8308-4F8532F8119D}"/>
              </a:ext>
              <a:ext uri="{C183D7F6-B498-43B3-948B-1728B52AA6E4}">
                <adec:decorative xmlns:adec="http://schemas.microsoft.com/office/drawing/2017/decorative" val="1"/>
              </a:ext>
            </a:extLst>
          </p:cNvPr>
          <p:cNvGrpSpPr/>
          <p:nvPr/>
        </p:nvGrpSpPr>
        <p:grpSpPr>
          <a:xfrm>
            <a:off x="5370867" y="4366761"/>
            <a:ext cx="960348" cy="960343"/>
            <a:chOff x="3519486" y="3905250"/>
            <a:chExt cx="490540" cy="490538"/>
          </a:xfrm>
        </p:grpSpPr>
        <p:sp>
          <p:nvSpPr>
            <p:cNvPr id="40" name="Freeform: Shape 39">
              <a:extLst>
                <a:ext uri="{FF2B5EF4-FFF2-40B4-BE49-F238E27FC236}">
                  <a16:creationId xmlns:a16="http://schemas.microsoft.com/office/drawing/2014/main" id="{D552CCE4-87C4-4500-A66C-0AEE58E00D35}"/>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594320F-7E6F-4944-AC38-93C56FB3AC5E}"/>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342A1D15-1030-458C-BFAC-122BC65AB0F4}"/>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A414204-7988-442C-8345-2460A9A2093A}"/>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E58E4D-0AD3-4ACD-A954-2885428619C5}"/>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205C31F-6F16-415F-A228-7E7A1B1A7B20}"/>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9099CD51-2DE3-41E2-9BFE-1945D984877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3300770-F395-4DEB-BB98-6842F43B73D2}"/>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speed 1">
            <a:extLst>
              <a:ext uri="{FF2B5EF4-FFF2-40B4-BE49-F238E27FC236}">
                <a16:creationId xmlns:a16="http://schemas.microsoft.com/office/drawing/2014/main" id="{C53CE77B-36AE-45DC-BB72-DCF92737C222}"/>
              </a:ext>
              <a:ext uri="{C183D7F6-B498-43B3-948B-1728B52AA6E4}">
                <adec:decorative xmlns:adec="http://schemas.microsoft.com/office/drawing/2017/decorative" val="1"/>
              </a:ext>
            </a:extLst>
          </p:cNvPr>
          <p:cNvGrpSpPr/>
          <p:nvPr/>
        </p:nvGrpSpPr>
        <p:grpSpPr>
          <a:xfrm>
            <a:off x="5359978" y="3126100"/>
            <a:ext cx="933666" cy="775046"/>
            <a:chOff x="611409" y="3977058"/>
            <a:chExt cx="510119" cy="423457"/>
          </a:xfrm>
        </p:grpSpPr>
        <p:grpSp>
          <p:nvGrpSpPr>
            <p:cNvPr id="49" name="Group 48">
              <a:extLst>
                <a:ext uri="{FF2B5EF4-FFF2-40B4-BE49-F238E27FC236}">
                  <a16:creationId xmlns:a16="http://schemas.microsoft.com/office/drawing/2014/main" id="{FF1B3CEB-A888-4688-B710-8F9479DE6F13}"/>
                </a:ext>
              </a:extLst>
            </p:cNvPr>
            <p:cNvGrpSpPr/>
            <p:nvPr/>
          </p:nvGrpSpPr>
          <p:grpSpPr>
            <a:xfrm rot="20400479">
              <a:off x="611409" y="3977058"/>
              <a:ext cx="510119" cy="423457"/>
              <a:chOff x="7804106" y="6721095"/>
              <a:chExt cx="411163" cy="341312"/>
            </a:xfrm>
          </p:grpSpPr>
          <p:sp>
            <p:nvSpPr>
              <p:cNvPr id="51" name="Freeform 12">
                <a:extLst>
                  <a:ext uri="{FF2B5EF4-FFF2-40B4-BE49-F238E27FC236}">
                    <a16:creationId xmlns:a16="http://schemas.microsoft.com/office/drawing/2014/main" id="{E0C12663-D144-4B46-AFD8-4E9DF0034F45}"/>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13">
                <a:extLst>
                  <a:ext uri="{FF2B5EF4-FFF2-40B4-BE49-F238E27FC236}">
                    <a16:creationId xmlns:a16="http://schemas.microsoft.com/office/drawing/2014/main" id="{A841A8CA-CAF1-455E-91D2-88676AC2E9A4}"/>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4">
                <a:extLst>
                  <a:ext uri="{FF2B5EF4-FFF2-40B4-BE49-F238E27FC236}">
                    <a16:creationId xmlns:a16="http://schemas.microsoft.com/office/drawing/2014/main" id="{D88FC301-E5BE-4479-A7E7-C279C0A6A90A}"/>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5">
                <a:extLst>
                  <a:ext uri="{FF2B5EF4-FFF2-40B4-BE49-F238E27FC236}">
                    <a16:creationId xmlns:a16="http://schemas.microsoft.com/office/drawing/2014/main" id="{5CCB5B83-DCF7-47F2-A689-F3130EC9ED9C}"/>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6">
                <a:extLst>
                  <a:ext uri="{FF2B5EF4-FFF2-40B4-BE49-F238E27FC236}">
                    <a16:creationId xmlns:a16="http://schemas.microsoft.com/office/drawing/2014/main" id="{5557D8F4-6FBA-4A7B-B9E5-8B78B37E763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0" name="Freeform 21">
              <a:extLst>
                <a:ext uri="{FF2B5EF4-FFF2-40B4-BE49-F238E27FC236}">
                  <a16:creationId xmlns:a16="http://schemas.microsoft.com/office/drawing/2014/main" id="{90784960-B366-4620-9A1C-4586D222F8F9}"/>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6" name="check 1">
            <a:extLst>
              <a:ext uri="{FF2B5EF4-FFF2-40B4-BE49-F238E27FC236}">
                <a16:creationId xmlns:a16="http://schemas.microsoft.com/office/drawing/2014/main" id="{92EF5EE8-F0C7-4CEC-85FE-FC33EE680273}"/>
              </a:ext>
              <a:ext uri="{C183D7F6-B498-43B3-948B-1728B52AA6E4}">
                <adec:decorative xmlns:adec="http://schemas.microsoft.com/office/drawing/2017/decorative" val="1"/>
              </a:ext>
            </a:extLst>
          </p:cNvPr>
          <p:cNvGrpSpPr>
            <a:grpSpLocks noChangeAspect="1"/>
          </p:cNvGrpSpPr>
          <p:nvPr/>
        </p:nvGrpSpPr>
        <p:grpSpPr bwMode="auto">
          <a:xfrm>
            <a:off x="5384208" y="1572947"/>
            <a:ext cx="933666" cy="930435"/>
            <a:chOff x="4560" y="2506"/>
            <a:chExt cx="289" cy="288"/>
          </a:xfrm>
        </p:grpSpPr>
        <p:sp>
          <p:nvSpPr>
            <p:cNvPr id="57" name="AutoShape 151">
              <a:extLst>
                <a:ext uri="{FF2B5EF4-FFF2-40B4-BE49-F238E27FC236}">
                  <a16:creationId xmlns:a16="http://schemas.microsoft.com/office/drawing/2014/main" id="{DBB4FF18-4140-4F97-8ED5-D093FC930EA3}"/>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153">
              <a:extLst>
                <a:ext uri="{FF2B5EF4-FFF2-40B4-BE49-F238E27FC236}">
                  <a16:creationId xmlns:a16="http://schemas.microsoft.com/office/drawing/2014/main" id="{7630F8F8-5FDF-42A7-8190-0778DE5EC577}"/>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54">
              <a:extLst>
                <a:ext uri="{FF2B5EF4-FFF2-40B4-BE49-F238E27FC236}">
                  <a16:creationId xmlns:a16="http://schemas.microsoft.com/office/drawing/2014/main" id="{A1A119EE-C548-47E1-A80C-6BB091C534D0}"/>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55">
              <a:extLst>
                <a:ext uri="{FF2B5EF4-FFF2-40B4-BE49-F238E27FC236}">
                  <a16:creationId xmlns:a16="http://schemas.microsoft.com/office/drawing/2014/main" id="{D5F7BBD3-7796-4FF4-814D-EE2E12B90A58}"/>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156">
              <a:extLst>
                <a:ext uri="{FF2B5EF4-FFF2-40B4-BE49-F238E27FC236}">
                  <a16:creationId xmlns:a16="http://schemas.microsoft.com/office/drawing/2014/main" id="{C1246735-7979-42F4-B445-DC89F1AA6A4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157">
              <a:extLst>
                <a:ext uri="{FF2B5EF4-FFF2-40B4-BE49-F238E27FC236}">
                  <a16:creationId xmlns:a16="http://schemas.microsoft.com/office/drawing/2014/main" id="{BDC7657B-A731-4140-8E2B-60EAB4963F4B}"/>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158">
              <a:extLst>
                <a:ext uri="{FF2B5EF4-FFF2-40B4-BE49-F238E27FC236}">
                  <a16:creationId xmlns:a16="http://schemas.microsoft.com/office/drawing/2014/main" id="{BDB2716D-EDAE-4FC7-B0BF-29240BBBA051}"/>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159">
              <a:extLst>
                <a:ext uri="{FF2B5EF4-FFF2-40B4-BE49-F238E27FC236}">
                  <a16:creationId xmlns:a16="http://schemas.microsoft.com/office/drawing/2014/main" id="{E0A4EBB5-F84A-45FD-A10A-2D50834A803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160">
              <a:extLst>
                <a:ext uri="{FF2B5EF4-FFF2-40B4-BE49-F238E27FC236}">
                  <a16:creationId xmlns:a16="http://schemas.microsoft.com/office/drawing/2014/main" id="{EE735E94-FEC6-4CF8-B947-FB7BA84BE4BD}"/>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161">
              <a:extLst>
                <a:ext uri="{FF2B5EF4-FFF2-40B4-BE49-F238E27FC236}">
                  <a16:creationId xmlns:a16="http://schemas.microsoft.com/office/drawing/2014/main" id="{B180104D-CE86-469F-8945-8F538BD36C4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162">
              <a:extLst>
                <a:ext uri="{FF2B5EF4-FFF2-40B4-BE49-F238E27FC236}">
                  <a16:creationId xmlns:a16="http://schemas.microsoft.com/office/drawing/2014/main" id="{079860E6-35D1-4320-B465-8AE1BFE23B5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Title 16">
            <a:extLst>
              <a:ext uri="{C183D7F6-B498-43B3-948B-1728B52AA6E4}">
                <adec:decorative xmlns:adec="http://schemas.microsoft.com/office/drawing/2017/decorative" val="0"/>
              </a:ext>
            </a:extLst>
          </p:cNvPr>
          <p:cNvSpPr>
            <a:spLocks noGrp="1"/>
          </p:cNvSpPr>
          <p:nvPr>
            <p:ph type="title"/>
          </p:nvPr>
        </p:nvSpPr>
        <p:spPr>
          <a:xfrm>
            <a:off x="588264" y="3152001"/>
            <a:ext cx="4127692" cy="553998"/>
          </a:xfrm>
        </p:spPr>
        <p:txBody>
          <a:bodyPr/>
          <a:lstStyle/>
          <a:p>
            <a:r>
              <a:rPr lang="en-US"/>
              <a:t>Codex Models</a:t>
            </a:r>
          </a:p>
        </p:txBody>
      </p:sp>
      <p:sp>
        <p:nvSpPr>
          <p:cNvPr id="110" name="Text Placeholder 5">
            <a:extLst>
              <a:ext uri="{FF2B5EF4-FFF2-40B4-BE49-F238E27FC236}">
                <a16:creationId xmlns:a16="http://schemas.microsoft.com/office/drawing/2014/main" id="{EBF1E3F4-EB17-49AF-B371-CB4DC8319535}"/>
              </a:ext>
              <a:ext uri="{C183D7F6-B498-43B3-948B-1728B52AA6E4}">
                <adec:decorative xmlns:adec="http://schemas.microsoft.com/office/drawing/2017/decorative" val="0"/>
              </a:ext>
            </a:extLst>
          </p:cNvPr>
          <p:cNvSpPr txBox="1">
            <a:spLocks/>
          </p:cNvSpPr>
          <p:nvPr/>
        </p:nvSpPr>
        <p:spPr>
          <a:xfrm>
            <a:off x="6658211" y="1861661"/>
            <a:ext cx="3990166"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Makes APIs more accessible </a:t>
            </a:r>
          </a:p>
        </p:txBody>
      </p:sp>
      <p:sp>
        <p:nvSpPr>
          <p:cNvPr id="109" name="Text Placeholder 5">
            <a:extLst>
              <a:ext uri="{FF2B5EF4-FFF2-40B4-BE49-F238E27FC236}">
                <a16:creationId xmlns:a16="http://schemas.microsoft.com/office/drawing/2014/main" id="{8823A8B5-B687-439F-A3C5-E52628A0CD79}"/>
              </a:ext>
              <a:ext uri="{C183D7F6-B498-43B3-948B-1728B52AA6E4}">
                <adec:decorative xmlns:adec="http://schemas.microsoft.com/office/drawing/2017/decorative" val="0"/>
              </a:ext>
            </a:extLst>
          </p:cNvPr>
          <p:cNvSpPr txBox="1">
            <a:spLocks/>
          </p:cNvSpPr>
          <p:nvPr/>
        </p:nvSpPr>
        <p:spPr>
          <a:xfrm>
            <a:off x="6658211" y="3275111"/>
            <a:ext cx="3990166"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Accelerates software development</a:t>
            </a:r>
          </a:p>
        </p:txBody>
      </p:sp>
      <p:sp>
        <p:nvSpPr>
          <p:cNvPr id="111" name="Text Placeholder 5">
            <a:extLst>
              <a:ext uri="{FF2B5EF4-FFF2-40B4-BE49-F238E27FC236}">
                <a16:creationId xmlns:a16="http://schemas.microsoft.com/office/drawing/2014/main" id="{474E7410-254E-4188-B8F4-781FE2D46CBD}"/>
              </a:ext>
              <a:ext uri="{C183D7F6-B498-43B3-948B-1728B52AA6E4}">
                <adec:decorative xmlns:adec="http://schemas.microsoft.com/office/drawing/2017/decorative" val="0"/>
              </a:ext>
            </a:extLst>
          </p:cNvPr>
          <p:cNvSpPr txBox="1">
            <a:spLocks/>
          </p:cNvSpPr>
          <p:nvPr/>
        </p:nvSpPr>
        <p:spPr>
          <a:xfrm>
            <a:off x="6658211" y="4742671"/>
            <a:ext cx="401480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Widens who can code</a:t>
            </a:r>
          </a:p>
        </p:txBody>
      </p:sp>
    </p:spTree>
    <p:extLst>
      <p:ext uri="{BB962C8B-B14F-4D97-AF65-F5344CB8AC3E}">
        <p14:creationId xmlns:p14="http://schemas.microsoft.com/office/powerpoint/2010/main" val="3202562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nodeType="withEffect">
                                  <p:stCondLst>
                                    <p:cond delay="0"/>
                                  </p:stCondLst>
                                  <p:childTnLst>
                                    <p:animMotion origin="layout" path="M 2.29167E-6 -2.96296E-6 L 2.29167E-6 0.01806 " pathEditMode="relative" rAng="0" ptsTypes="AA">
                                      <p:cBhvr>
                                        <p:cTn id="9" dur="500" spd="-100000" fill="hold"/>
                                        <p:tgtEl>
                                          <p:spTgt spid="39"/>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42" presetClass="path" presetSubtype="0" decel="100000" fill="hold" nodeType="withEffect">
                                  <p:stCondLst>
                                    <p:cond delay="100"/>
                                  </p:stCondLst>
                                  <p:childTnLst>
                                    <p:animMotion origin="layout" path="M -4.58333E-6 1.48148E-6 L -4.58333E-6 0.01805 " pathEditMode="relative" rAng="0" ptsTypes="AA">
                                      <p:cBhvr>
                                        <p:cTn id="14" dur="500" spd="-100000" fill="hold"/>
                                        <p:tgtEl>
                                          <p:spTgt spid="48"/>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42" presetClass="path" presetSubtype="0" decel="100000" fill="hold" nodeType="withEffect">
                                  <p:stCondLst>
                                    <p:cond delay="200"/>
                                  </p:stCondLst>
                                  <p:childTnLst>
                                    <p:animMotion origin="layout" path="M 2.08333E-6 -2.22222E-6 L 2.08333E-6 0.01806 " pathEditMode="relative" rAng="0" ptsTypes="AA">
                                      <p:cBhvr>
                                        <p:cTn id="19" dur="500" spd="-100000" fill="hold"/>
                                        <p:tgtEl>
                                          <p:spTgt spid="56"/>
                                        </p:tgtEl>
                                        <p:attrNameLst>
                                          <p:attrName>ppt_x</p:attrName>
                                          <p:attrName>ppt_y</p:attrName>
                                        </p:attrNameLst>
                                      </p:cBhvr>
                                      <p:rCtr x="0" y="903"/>
                                    </p:animMotion>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42" presetClass="path" presetSubtype="0" decel="100000" fill="hold" grpId="1" nodeType="withEffect">
                                  <p:stCondLst>
                                    <p:cond delay="0"/>
                                  </p:stCondLst>
                                  <p:childTnLst>
                                    <p:animMotion origin="layout" path="M 2.91667E-6 1.11111E-6 L 2.91667E-6 0.01805 " pathEditMode="relative" rAng="0" ptsTypes="AA">
                                      <p:cBhvr>
                                        <p:cTn id="24" dur="500" spd="-100000" fill="hold"/>
                                        <p:tgtEl>
                                          <p:spTgt spid="111"/>
                                        </p:tgtEl>
                                        <p:attrNameLst>
                                          <p:attrName>ppt_x</p:attrName>
                                          <p:attrName>ppt_y</p:attrName>
                                        </p:attrNameLst>
                                      </p:cBhvr>
                                      <p:rCtr x="0" y="903"/>
                                    </p:animMotion>
                                  </p:childTnLst>
                                </p:cTn>
                              </p:par>
                              <p:par>
                                <p:cTn id="25" presetID="10" presetClass="entr" presetSubtype="0" fill="hold" grpId="0" nodeType="withEffect">
                                  <p:stCondLst>
                                    <p:cond delay="10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500"/>
                                        <p:tgtEl>
                                          <p:spTgt spid="109"/>
                                        </p:tgtEl>
                                      </p:cBhvr>
                                    </p:animEffect>
                                  </p:childTnLst>
                                </p:cTn>
                              </p:par>
                              <p:par>
                                <p:cTn id="28" presetID="42" presetClass="path" presetSubtype="0" decel="100000" fill="hold" grpId="1" nodeType="withEffect">
                                  <p:stCondLst>
                                    <p:cond delay="100"/>
                                  </p:stCondLst>
                                  <p:childTnLst>
                                    <p:animMotion origin="layout" path="M 4.375E-6 0 L 4.375E-6 0.01806 " pathEditMode="relative" rAng="0" ptsTypes="AA">
                                      <p:cBhvr>
                                        <p:cTn id="29" dur="500" spd="-100000" fill="hold"/>
                                        <p:tgtEl>
                                          <p:spTgt spid="109"/>
                                        </p:tgtEl>
                                        <p:attrNameLst>
                                          <p:attrName>ppt_x</p:attrName>
                                          <p:attrName>ppt_y</p:attrName>
                                        </p:attrNameLst>
                                      </p:cBhvr>
                                      <p:rCtr x="0" y="903"/>
                                    </p:animMotion>
                                  </p:childTnLst>
                                </p:cTn>
                              </p:par>
                              <p:par>
                                <p:cTn id="30" presetID="10" presetClass="entr" presetSubtype="0" fill="hold" grpId="0" nodeType="withEffect">
                                  <p:stCondLst>
                                    <p:cond delay="20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500"/>
                                        <p:tgtEl>
                                          <p:spTgt spid="110"/>
                                        </p:tgtEl>
                                      </p:cBhvr>
                                    </p:animEffect>
                                  </p:childTnLst>
                                </p:cTn>
                              </p:par>
                              <p:par>
                                <p:cTn id="33" presetID="42" presetClass="path" presetSubtype="0" decel="100000" fill="hold" grpId="1" nodeType="withEffect">
                                  <p:stCondLst>
                                    <p:cond delay="200"/>
                                  </p:stCondLst>
                                  <p:childTnLst>
                                    <p:animMotion origin="layout" path="M 4.375E-6 -1.48148E-6 L 4.375E-6 0.01806 " pathEditMode="relative" rAng="0" ptsTypes="AA">
                                      <p:cBhvr>
                                        <p:cTn id="34" dur="500" spd="-100000" fill="hold"/>
                                        <p:tgtEl>
                                          <p:spTgt spid="110"/>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P spid="109" grpId="0"/>
      <p:bldP spid="109" grpId="1"/>
      <p:bldP spid="111" grpId="0"/>
      <p:bldP spid="1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45DDBDBA-F081-47F6-87CC-59D428425132}"/>
              </a:ext>
            </a:extLst>
          </p:cNvPr>
          <p:cNvSpPr>
            <a:spLocks noGrp="1"/>
          </p:cNvSpPr>
          <p:nvPr>
            <p:ph type="title"/>
          </p:nvPr>
        </p:nvSpPr>
        <p:spPr>
          <a:xfrm>
            <a:off x="588264" y="3152001"/>
            <a:ext cx="4127692" cy="553998"/>
          </a:xfrm>
        </p:spPr>
        <p:txBody>
          <a:bodyPr/>
          <a:lstStyle/>
          <a:p>
            <a:r>
              <a:rPr lang="en-US"/>
              <a:t>Codex Models</a:t>
            </a:r>
          </a:p>
        </p:txBody>
      </p:sp>
      <p:sp>
        <p:nvSpPr>
          <p:cNvPr id="2" name="Text Placeholder 5">
            <a:extLst>
              <a:ext uri="{FF2B5EF4-FFF2-40B4-BE49-F238E27FC236}">
                <a16:creationId xmlns:a16="http://schemas.microsoft.com/office/drawing/2014/main" id="{18AB4702-B794-11C0-17DF-FE41C140B469}"/>
              </a:ext>
            </a:extLst>
          </p:cNvPr>
          <p:cNvSpPr txBox="1">
            <a:spLocks/>
          </p:cNvSpPr>
          <p:nvPr/>
        </p:nvSpPr>
        <p:spPr>
          <a:xfrm>
            <a:off x="4724400" y="589761"/>
            <a:ext cx="7045600" cy="56784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2000">
                <a:solidFill>
                  <a:schemeClr val="accent1"/>
                </a:solidFill>
                <a:latin typeface="+mj-lt"/>
              </a:rPr>
              <a:t>Derived from base models and trained on both NL and code </a:t>
            </a:r>
            <a:r>
              <a:rPr lang="en-US" sz="2000">
                <a:solidFill>
                  <a:schemeClr val="accent1"/>
                </a:solidFill>
              </a:rPr>
              <a:t>(billions of Lines of Code)</a:t>
            </a:r>
          </a:p>
          <a:p>
            <a:pPr marL="0" indent="0">
              <a:spcBef>
                <a:spcPts val="0"/>
              </a:spcBef>
              <a:spcAft>
                <a:spcPts val="600"/>
              </a:spcAft>
              <a:buNone/>
            </a:pPr>
            <a:endParaRPr lang="en-US" sz="1400">
              <a:solidFill>
                <a:schemeClr val="accent1"/>
              </a:solidFill>
              <a:latin typeface="+mj-lt"/>
            </a:endParaRPr>
          </a:p>
          <a:p>
            <a:pPr marL="0" indent="0">
              <a:spcBef>
                <a:spcPts val="0"/>
              </a:spcBef>
              <a:spcAft>
                <a:spcPts val="600"/>
              </a:spcAft>
              <a:buNone/>
            </a:pPr>
            <a:r>
              <a:rPr lang="en-US" sz="1600">
                <a:solidFill>
                  <a:schemeClr val="accent1"/>
                </a:solidFill>
                <a:latin typeface="+mj-lt"/>
              </a:rPr>
              <a:t>Support multiple programming languages</a:t>
            </a:r>
          </a:p>
          <a:p>
            <a:pPr marL="285750" lvl="1" indent="-285750">
              <a:spcBef>
                <a:spcPts val="0"/>
              </a:spcBef>
              <a:spcAft>
                <a:spcPts val="600"/>
              </a:spcAft>
              <a:buFont typeface="Arial" panose="020B0604020202020204" pitchFamily="34" charset="0"/>
              <a:buChar char="•"/>
            </a:pPr>
            <a:r>
              <a:rPr lang="en-US" sz="1400"/>
              <a:t>Python, C#, SQL, Java, JavaScript, TypeScript, Go, Perl, PHP, Ruby, Swift, Shell (bash)</a:t>
            </a:r>
          </a:p>
          <a:p>
            <a:pPr>
              <a:spcBef>
                <a:spcPts val="0"/>
              </a:spcBef>
              <a:spcAft>
                <a:spcPts val="600"/>
              </a:spcAft>
              <a:buFont typeface="Arial" panose="020B0604020202020204" pitchFamily="34" charset="0"/>
              <a:buChar char="•"/>
            </a:pPr>
            <a:endParaRPr lang="en-US" sz="1400"/>
          </a:p>
          <a:p>
            <a:pPr marL="0" indent="0">
              <a:spcBef>
                <a:spcPts val="0"/>
              </a:spcBef>
              <a:spcAft>
                <a:spcPts val="600"/>
              </a:spcAft>
              <a:buNone/>
            </a:pPr>
            <a:r>
              <a:rPr lang="en-US" sz="1600">
                <a:solidFill>
                  <a:schemeClr val="accent1"/>
                </a:solidFill>
                <a:latin typeface="+mj-lt"/>
              </a:rPr>
              <a:t>Multiple tasks:</a:t>
            </a:r>
          </a:p>
          <a:p>
            <a:pPr marL="285750" lvl="1" indent="-285750">
              <a:spcBef>
                <a:spcPts val="0"/>
              </a:spcBef>
              <a:spcAft>
                <a:spcPts val="600"/>
              </a:spcAft>
              <a:buFont typeface="Arial" panose="020B0604020202020204" pitchFamily="34" charset="0"/>
              <a:buChar char="•"/>
            </a:pPr>
            <a:r>
              <a:rPr lang="en-US" sz="1400"/>
              <a:t>Comment </a:t>
            </a:r>
            <a:r>
              <a:rPr lang="en-US" sz="1400">
                <a:sym typeface="Wingdings" panose="05000000000000000000" pitchFamily="2" charset="2"/>
              </a:rPr>
              <a:t> Code</a:t>
            </a:r>
          </a:p>
          <a:p>
            <a:pPr marL="285750" lvl="1" indent="-285750">
              <a:spcBef>
                <a:spcPts val="0"/>
              </a:spcBef>
              <a:spcAft>
                <a:spcPts val="600"/>
              </a:spcAft>
              <a:buFont typeface="Arial" panose="020B0604020202020204" pitchFamily="34" charset="0"/>
              <a:buChar char="•"/>
            </a:pPr>
            <a:r>
              <a:rPr lang="en-US" sz="1400">
                <a:sym typeface="Wingdings" panose="05000000000000000000" pitchFamily="2" charset="2"/>
              </a:rPr>
              <a:t>Autocomplete function or next line (in context)</a:t>
            </a:r>
          </a:p>
          <a:p>
            <a:pPr marL="285750" lvl="1" indent="-285750">
              <a:spcBef>
                <a:spcPts val="0"/>
              </a:spcBef>
              <a:spcAft>
                <a:spcPts val="600"/>
              </a:spcAft>
              <a:buFont typeface="Arial" panose="020B0604020202020204" pitchFamily="34" charset="0"/>
              <a:buChar char="•"/>
            </a:pPr>
            <a:r>
              <a:rPr lang="en-US" sz="1400">
                <a:sym typeface="Wingdings" panose="05000000000000000000" pitchFamily="2" charset="2"/>
              </a:rPr>
              <a:t>Knowledge searching (API or Library call)</a:t>
            </a:r>
          </a:p>
          <a:p>
            <a:pPr marL="285750" lvl="1" indent="-285750">
              <a:spcBef>
                <a:spcPts val="0"/>
              </a:spcBef>
              <a:spcAft>
                <a:spcPts val="600"/>
              </a:spcAft>
              <a:buFont typeface="Arial" panose="020B0604020202020204" pitchFamily="34" charset="0"/>
              <a:buChar char="•"/>
            </a:pPr>
            <a:r>
              <a:rPr lang="en-US" sz="1400">
                <a:sym typeface="Wingdings" panose="05000000000000000000" pitchFamily="2" charset="2"/>
              </a:rPr>
              <a:t>Documenting code (comments)</a:t>
            </a:r>
          </a:p>
          <a:p>
            <a:pPr marL="285750" lvl="1" indent="-285750">
              <a:spcBef>
                <a:spcPts val="0"/>
              </a:spcBef>
              <a:spcAft>
                <a:spcPts val="600"/>
              </a:spcAft>
              <a:buFont typeface="Arial" panose="020B0604020202020204" pitchFamily="34" charset="0"/>
              <a:buChar char="•"/>
            </a:pPr>
            <a:r>
              <a:rPr lang="en-US" sz="1400">
                <a:sym typeface="Wingdings" panose="05000000000000000000" pitchFamily="2" charset="2"/>
              </a:rPr>
              <a:t>Refactoring</a:t>
            </a:r>
            <a:endParaRPr lang="en-US" sz="1400"/>
          </a:p>
          <a:p>
            <a:pPr marL="0" indent="0">
              <a:spcBef>
                <a:spcPts val="0"/>
              </a:spcBef>
              <a:spcAft>
                <a:spcPts val="600"/>
              </a:spcAft>
              <a:buNone/>
            </a:pPr>
            <a:endParaRPr lang="en-US" sz="1400"/>
          </a:p>
          <a:p>
            <a:pPr marL="0" indent="0">
              <a:spcBef>
                <a:spcPts val="0"/>
              </a:spcBef>
              <a:spcAft>
                <a:spcPts val="600"/>
              </a:spcAft>
              <a:buNone/>
            </a:pPr>
            <a:r>
              <a:rPr lang="en-US" sz="1600">
                <a:solidFill>
                  <a:schemeClr val="accent1"/>
                </a:solidFill>
                <a:latin typeface="+mj-lt"/>
              </a:rPr>
              <a:t>Use Cases</a:t>
            </a:r>
          </a:p>
          <a:p>
            <a:pPr marL="285750" lvl="1" indent="-285750">
              <a:spcBef>
                <a:spcPts val="0"/>
              </a:spcBef>
              <a:spcAft>
                <a:spcPts val="600"/>
              </a:spcAft>
              <a:buFont typeface="Arial" panose="020B0604020202020204" pitchFamily="34" charset="0"/>
              <a:buChar char="•"/>
            </a:pPr>
            <a:r>
              <a:rPr lang="en-US" sz="1400">
                <a:sym typeface="Wingdings" panose="05000000000000000000" pitchFamily="2" charset="2"/>
              </a:rPr>
              <a:t>Natural Language to Code</a:t>
            </a:r>
          </a:p>
          <a:p>
            <a:pPr marL="285750" lvl="1" indent="-285750">
              <a:spcBef>
                <a:spcPts val="0"/>
              </a:spcBef>
              <a:spcAft>
                <a:spcPts val="600"/>
              </a:spcAft>
              <a:buFont typeface="Arial" panose="020B0604020202020204" pitchFamily="34" charset="0"/>
              <a:buChar char="•"/>
            </a:pPr>
            <a:r>
              <a:rPr lang="en-US" sz="1400">
                <a:sym typeface="Wingdings" panose="05000000000000000000" pitchFamily="2" charset="2"/>
              </a:rPr>
              <a:t>Documenting code (comments)</a:t>
            </a:r>
          </a:p>
          <a:p>
            <a:pPr marL="285750" lvl="1" indent="-285750">
              <a:spcBef>
                <a:spcPts val="0"/>
              </a:spcBef>
              <a:spcAft>
                <a:spcPts val="600"/>
              </a:spcAft>
              <a:buFont typeface="Arial" panose="020B0604020202020204" pitchFamily="34" charset="0"/>
              <a:buChar char="•"/>
            </a:pPr>
            <a:r>
              <a:rPr lang="en-US" sz="1400">
                <a:sym typeface="Wingdings" panose="05000000000000000000" pitchFamily="2" charset="2"/>
              </a:rPr>
              <a:t>Refactoring</a:t>
            </a:r>
          </a:p>
          <a:p>
            <a:pPr marL="285750" lvl="1" indent="-285750">
              <a:spcBef>
                <a:spcPts val="0"/>
              </a:spcBef>
              <a:spcAft>
                <a:spcPts val="600"/>
              </a:spcAft>
              <a:buFont typeface="Arial" panose="020B0604020202020204" pitchFamily="34" charset="0"/>
              <a:buChar char="•"/>
            </a:pPr>
            <a:r>
              <a:rPr lang="en-US" sz="1400"/>
              <a:t>Code to Natural Language</a:t>
            </a:r>
          </a:p>
          <a:p>
            <a:pPr marL="285750" lvl="1" indent="-285750">
              <a:spcBef>
                <a:spcPts val="0"/>
              </a:spcBef>
              <a:spcAft>
                <a:spcPts val="600"/>
              </a:spcAft>
              <a:buFont typeface="Arial" panose="020B0604020202020204" pitchFamily="34" charset="0"/>
              <a:buChar char="•"/>
            </a:pPr>
            <a:r>
              <a:rPr lang="en-US" sz="1400"/>
              <a:t>Natural Language to SQL</a:t>
            </a:r>
          </a:p>
        </p:txBody>
      </p:sp>
    </p:spTree>
    <p:extLst>
      <p:ext uri="{BB962C8B-B14F-4D97-AF65-F5344CB8AC3E}">
        <p14:creationId xmlns:p14="http://schemas.microsoft.com/office/powerpoint/2010/main" val="10372007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6408-CE35-D64B-83E3-A128D561E835}"/>
              </a:ext>
            </a:extLst>
          </p:cNvPr>
          <p:cNvSpPr>
            <a:spLocks noGrp="1"/>
          </p:cNvSpPr>
          <p:nvPr>
            <p:ph type="title"/>
          </p:nvPr>
        </p:nvSpPr>
        <p:spPr/>
        <p:txBody>
          <a:bodyPr/>
          <a:lstStyle/>
          <a:p>
            <a:r>
              <a:rPr lang="en-US"/>
              <a:t>Codex Models</a:t>
            </a:r>
          </a:p>
        </p:txBody>
      </p:sp>
      <p:sp>
        <p:nvSpPr>
          <p:cNvPr id="13" name="Rectangle 12">
            <a:extLst>
              <a:ext uri="{FF2B5EF4-FFF2-40B4-BE49-F238E27FC236}">
                <a16:creationId xmlns:a16="http://schemas.microsoft.com/office/drawing/2014/main" id="{1960C09D-97EE-470A-B146-B6B9CE491A9E}"/>
              </a:ext>
              <a:ext uri="{C183D7F6-B498-43B3-948B-1728B52AA6E4}">
                <adec:decorative xmlns:adec="http://schemas.microsoft.com/office/drawing/2017/decorative" val="1"/>
              </a:ext>
            </a:extLst>
          </p:cNvPr>
          <p:cNvSpPr/>
          <p:nvPr/>
        </p:nvSpPr>
        <p:spPr bwMode="auto">
          <a:xfrm flipV="1">
            <a:off x="5485912" y="5157787"/>
            <a:ext cx="5277337" cy="466726"/>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E45AE978-2CD3-43E6-8FDC-2A102DF0EA91}"/>
              </a:ext>
              <a:ext uri="{C183D7F6-B498-43B3-948B-1728B52AA6E4}">
                <adec:decorative xmlns:adec="http://schemas.microsoft.com/office/drawing/2017/decorative" val="1"/>
              </a:ext>
            </a:extLst>
          </p:cNvPr>
          <p:cNvGrpSpPr/>
          <p:nvPr/>
        </p:nvGrpSpPr>
        <p:grpSpPr>
          <a:xfrm>
            <a:off x="4509062" y="917949"/>
            <a:ext cx="7389251" cy="5351089"/>
            <a:chOff x="5367080" y="1868129"/>
            <a:chExt cx="5513773" cy="3992920"/>
          </a:xfrm>
          <a:effectLst>
            <a:glow rad="101600">
              <a:schemeClr val="accent2">
                <a:satMod val="175000"/>
                <a:alpha val="40000"/>
              </a:schemeClr>
            </a:glow>
          </a:effectLst>
        </p:grpSpPr>
        <p:pic>
          <p:nvPicPr>
            <p:cNvPr id="12" name="Picture 11" descr="A picture containing text, monitor, electronics, indoor&#10;&#10;Description automatically generated">
              <a:extLst>
                <a:ext uri="{FF2B5EF4-FFF2-40B4-BE49-F238E27FC236}">
                  <a16:creationId xmlns:a16="http://schemas.microsoft.com/office/drawing/2014/main" id="{CB1CFDB6-ABDF-47F5-8932-8E0405511EF7}"/>
                </a:ext>
              </a:extLst>
            </p:cNvPr>
            <p:cNvPicPr>
              <a:picLocks noChangeAspect="1"/>
            </p:cNvPicPr>
            <p:nvPr/>
          </p:nvPicPr>
          <p:blipFill rotWithShape="1">
            <a:blip r:embed="rId3"/>
            <a:srcRect l="22135" t="14221" r="22135" b="14033"/>
            <a:stretch/>
          </p:blipFill>
          <p:spPr>
            <a:xfrm>
              <a:off x="5367080" y="1868129"/>
              <a:ext cx="5513773" cy="3992920"/>
            </a:xfrm>
            <a:prstGeom prst="rect">
              <a:avLst/>
            </a:prstGeom>
          </p:spPr>
        </p:pic>
        <p:pic>
          <p:nvPicPr>
            <p:cNvPr id="4" name="Picture 3">
              <a:extLst>
                <a:ext uri="{FF2B5EF4-FFF2-40B4-BE49-F238E27FC236}">
                  <a16:creationId xmlns:a16="http://schemas.microsoft.com/office/drawing/2014/main" id="{27AB802D-9E46-B34D-9C6B-CBBC89256D26}"/>
                </a:ext>
              </a:extLst>
            </p:cNvPr>
            <p:cNvPicPr>
              <a:picLocks noChangeAspect="1"/>
            </p:cNvPicPr>
            <p:nvPr/>
          </p:nvPicPr>
          <p:blipFill rotWithShape="1">
            <a:blip r:embed="rId4"/>
            <a:srcRect l="2953" t="1153" r="1820" b="502"/>
            <a:stretch/>
          </p:blipFill>
          <p:spPr>
            <a:xfrm>
              <a:off x="5485912" y="2098267"/>
              <a:ext cx="5277336" cy="3517453"/>
            </a:xfrm>
            <a:prstGeom prst="rect">
              <a:avLst/>
            </a:prstGeom>
            <a:noFill/>
            <a:ln w="12700">
              <a:noFill/>
              <a:miter lim="800000"/>
              <a:headEnd type="none" w="med" len="med"/>
              <a:tailEnd type="none" w="med" len="med"/>
            </a:ln>
            <a:effectLst/>
          </p:spPr>
        </p:pic>
      </p:grpSp>
    </p:spTree>
    <p:extLst>
      <p:ext uri="{BB962C8B-B14F-4D97-AF65-F5344CB8AC3E}">
        <p14:creationId xmlns:p14="http://schemas.microsoft.com/office/powerpoint/2010/main" val="860007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100"/>
                                  </p:stCondLst>
                                  <p:childTnLst>
                                    <p:animMotion origin="layout" path="M 3.75E-6 -1.11111E-6 L 3.75E-6 0.01806 " pathEditMode="relative" rAng="0" ptsTypes="AA">
                                      <p:cBhvr>
                                        <p:cTn id="9" dur="500" spd="-100000" fill="hold"/>
                                        <p:tgtEl>
                                          <p:spTgt spid="1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D90E255-4A54-4F4D-A187-745995D4FBBC}"/>
              </a:ext>
              <a:ext uri="{C183D7F6-B498-43B3-948B-1728B52AA6E4}">
                <adec:decorative xmlns:adec="http://schemas.microsoft.com/office/drawing/2017/decorative" val="1"/>
              </a:ext>
            </a:extLst>
          </p:cNvPr>
          <p:cNvSpPr/>
          <p:nvPr/>
        </p:nvSpPr>
        <p:spPr bwMode="auto">
          <a:xfrm>
            <a:off x="584676" y="587375"/>
            <a:ext cx="11022648" cy="5683250"/>
          </a:xfrm>
          <a:prstGeom prst="rect">
            <a:avLst/>
          </a:prstGeom>
          <a:noFill/>
          <a:ln w="12700">
            <a:gradFill flip="none" rotWithShape="1">
              <a:gsLst>
                <a:gs pos="0">
                  <a:schemeClr val="accent1"/>
                </a:gs>
                <a:gs pos="100000">
                  <a:schemeClr val="accent5"/>
                </a:gs>
              </a:gsLst>
              <a:lin ang="2700000" scaled="1"/>
              <a:tileRect/>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6C9FC7FE-0DA9-89DF-0563-F508EFEDFE05}"/>
              </a:ext>
              <a:ext uri="{C183D7F6-B498-43B3-948B-1728B52AA6E4}">
                <adec:decorative xmlns:adec="http://schemas.microsoft.com/office/drawing/2017/decorative" val="1"/>
              </a:ext>
            </a:extLst>
          </p:cNvPr>
          <p:cNvGrpSpPr/>
          <p:nvPr/>
        </p:nvGrpSpPr>
        <p:grpSpPr>
          <a:xfrm>
            <a:off x="767126" y="1362997"/>
            <a:ext cx="10620170" cy="4132007"/>
            <a:chOff x="767126" y="1362997"/>
            <a:chExt cx="10620170" cy="4132007"/>
          </a:xfrm>
        </p:grpSpPr>
        <p:sp>
          <p:nvSpPr>
            <p:cNvPr id="13" name="Rectangle: Rounded Corners 12">
              <a:extLst>
                <a:ext uri="{FF2B5EF4-FFF2-40B4-BE49-F238E27FC236}">
                  <a16:creationId xmlns:a16="http://schemas.microsoft.com/office/drawing/2014/main" id="{50D2F760-C14C-4207-81A9-0894B4A06B8F}"/>
                </a:ext>
              </a:extLst>
            </p:cNvPr>
            <p:cNvSpPr/>
            <p:nvPr/>
          </p:nvSpPr>
          <p:spPr bwMode="auto">
            <a:xfrm>
              <a:off x="3642838" y="1794851"/>
              <a:ext cx="1985359" cy="3222623"/>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B1C1AA27-84AF-474C-8E35-31B8573FC761}"/>
                </a:ext>
              </a:extLst>
            </p:cNvPr>
            <p:cNvCxnSpPr>
              <a:cxnSpLocks/>
            </p:cNvCxnSpPr>
            <p:nvPr/>
          </p:nvCxnSpPr>
          <p:spPr>
            <a:xfrm flipH="1">
              <a:off x="5632326" y="3624955"/>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CF7D929-C62D-451F-989C-906E9FFC4DBC}"/>
                </a:ext>
              </a:extLst>
            </p:cNvPr>
            <p:cNvCxnSpPr>
              <a:cxnSpLocks/>
            </p:cNvCxnSpPr>
            <p:nvPr/>
          </p:nvCxnSpPr>
          <p:spPr>
            <a:xfrm>
              <a:off x="5632326" y="3063521"/>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03C5D5D-6089-4467-BC83-7CCF196A3DFB}"/>
                </a:ext>
              </a:extLst>
            </p:cNvPr>
            <p:cNvCxnSpPr>
              <a:cxnSpLocks/>
            </p:cNvCxnSpPr>
            <p:nvPr/>
          </p:nvCxnSpPr>
          <p:spPr>
            <a:xfrm flipH="1">
              <a:off x="5632326" y="2502088"/>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4" name="Picture 2">
              <a:extLst>
                <a:ext uri="{FF2B5EF4-FFF2-40B4-BE49-F238E27FC236}">
                  <a16:creationId xmlns:a16="http://schemas.microsoft.com/office/drawing/2014/main" id="{32294DC9-5BC0-46A4-B6B5-D9CEACC410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988186" y="2422584"/>
              <a:ext cx="1294663" cy="1281873"/>
            </a:xfrm>
            <a:prstGeom prst="roundRect">
              <a:avLst>
                <a:gd name="adj" fmla="val 23107"/>
              </a:avLst>
            </a:prstGeom>
            <a:noFill/>
            <a:ln w="12700">
              <a:noFill/>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A3CB3B-0050-4155-A0FD-0BDCEFCC355B}"/>
                </a:ext>
              </a:extLst>
            </p:cNvPr>
            <p:cNvSpPr txBox="1"/>
            <p:nvPr/>
          </p:nvSpPr>
          <p:spPr>
            <a:xfrm>
              <a:off x="767126" y="1362997"/>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0">
                        <a:srgbClr val="50E6FF"/>
                      </a:gs>
                      <a:gs pos="97000">
                        <a:srgbClr val="50E6FF"/>
                      </a:gs>
                    </a:gsLst>
                    <a:lin ang="2700000" scaled="1"/>
                  </a:gradFill>
                  <a:effectLst/>
                  <a:uLnTx/>
                  <a:uFillTx/>
                  <a:latin typeface="Segoe UI Semibold"/>
                  <a:ea typeface="+mn-ea"/>
                  <a:cs typeface="+mn-cs"/>
                </a:rPr>
                <a:t>OpenAI</a:t>
              </a: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 Codex Model</a:t>
              </a:r>
            </a:p>
          </p:txBody>
        </p:sp>
        <p:sp>
          <p:nvSpPr>
            <p:cNvPr id="6" name="TextBox 5">
              <a:extLst>
                <a:ext uri="{FF2B5EF4-FFF2-40B4-BE49-F238E27FC236}">
                  <a16:creationId xmlns:a16="http://schemas.microsoft.com/office/drawing/2014/main" id="{EFC8B888-67CF-4C09-8CE2-91644895A279}"/>
                </a:ext>
              </a:extLst>
            </p:cNvPr>
            <p:cNvSpPr txBox="1"/>
            <p:nvPr/>
          </p:nvSpPr>
          <p:spPr>
            <a:xfrm>
              <a:off x="3552793" y="1362997"/>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GitHub</a:t>
              </a:r>
            </a:p>
          </p:txBody>
        </p:sp>
        <p:sp>
          <p:nvSpPr>
            <p:cNvPr id="7" name="TextBox 6">
              <a:extLst>
                <a:ext uri="{FF2B5EF4-FFF2-40B4-BE49-F238E27FC236}">
                  <a16:creationId xmlns:a16="http://schemas.microsoft.com/office/drawing/2014/main" id="{9C44D62F-DAAB-41D8-A226-C6DBE1F40EDA}"/>
                </a:ext>
              </a:extLst>
            </p:cNvPr>
            <p:cNvSpPr txBox="1"/>
            <p:nvPr/>
          </p:nvSpPr>
          <p:spPr>
            <a:xfrm>
              <a:off x="8993473" y="1362997"/>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Private code</a:t>
              </a:r>
            </a:p>
          </p:txBody>
        </p:sp>
        <p:pic>
          <p:nvPicPr>
            <p:cNvPr id="8" name="Picture 2">
              <a:extLst>
                <a:ext uri="{FF2B5EF4-FFF2-40B4-BE49-F238E27FC236}">
                  <a16:creationId xmlns:a16="http://schemas.microsoft.com/office/drawing/2014/main" id="{078A8258-D7C6-48F4-9AE0-57704C62B1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754586" y="1794852"/>
              <a:ext cx="2632710" cy="3222625"/>
            </a:xfrm>
            <a:prstGeom prst="roundRect">
              <a:avLst>
                <a:gd name="adj" fmla="val 3642"/>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6EFFC2C-4161-4E7B-82D0-F644D79419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297128" y="4568264"/>
              <a:ext cx="923382" cy="926740"/>
            </a:xfrm>
            <a:prstGeom prst="roundRect">
              <a:avLst>
                <a:gd name="adj" fmla="val 25758"/>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FF4705-C37E-4B04-8FCA-706F4717C967}"/>
                </a:ext>
              </a:extLst>
            </p:cNvPr>
            <p:cNvSpPr txBox="1"/>
            <p:nvPr/>
          </p:nvSpPr>
          <p:spPr>
            <a:xfrm>
              <a:off x="6012356" y="2328971"/>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Provide editor context</a:t>
              </a:r>
            </a:p>
          </p:txBody>
        </p:sp>
        <p:sp>
          <p:nvSpPr>
            <p:cNvPr id="11" name="TextBox 10">
              <a:extLst>
                <a:ext uri="{FF2B5EF4-FFF2-40B4-BE49-F238E27FC236}">
                  <a16:creationId xmlns:a16="http://schemas.microsoft.com/office/drawing/2014/main" id="{B2267619-C003-4F94-A679-A7D767384324}"/>
                </a:ext>
              </a:extLst>
            </p:cNvPr>
            <p:cNvSpPr txBox="1"/>
            <p:nvPr/>
          </p:nvSpPr>
          <p:spPr>
            <a:xfrm>
              <a:off x="6012356" y="2890404"/>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Provide suggestions</a:t>
              </a:r>
            </a:p>
          </p:txBody>
        </p:sp>
        <p:sp>
          <p:nvSpPr>
            <p:cNvPr id="12" name="TextBox 11">
              <a:extLst>
                <a:ext uri="{FF2B5EF4-FFF2-40B4-BE49-F238E27FC236}">
                  <a16:creationId xmlns:a16="http://schemas.microsoft.com/office/drawing/2014/main" id="{868BCB43-3FDC-4F9A-BC16-21862D79CAAF}"/>
                </a:ext>
              </a:extLst>
            </p:cNvPr>
            <p:cNvSpPr txBox="1"/>
            <p:nvPr/>
          </p:nvSpPr>
          <p:spPr>
            <a:xfrm>
              <a:off x="6012356" y="3451838"/>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Improve suggestions</a:t>
              </a:r>
            </a:p>
          </p:txBody>
        </p:sp>
        <p:sp>
          <p:nvSpPr>
            <p:cNvPr id="20" name="TextBox 19">
              <a:extLst>
                <a:ext uri="{FF2B5EF4-FFF2-40B4-BE49-F238E27FC236}">
                  <a16:creationId xmlns:a16="http://schemas.microsoft.com/office/drawing/2014/main" id="{A406487A-4366-4980-BAAF-4D0F1A0CE778}"/>
                </a:ext>
              </a:extLst>
            </p:cNvPr>
            <p:cNvSpPr txBox="1"/>
            <p:nvPr/>
          </p:nvSpPr>
          <p:spPr>
            <a:xfrm>
              <a:off x="767126" y="5002561"/>
              <a:ext cx="215493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Public code and text on the internet</a:t>
              </a:r>
            </a:p>
          </p:txBody>
        </p:sp>
        <p:cxnSp>
          <p:nvCxnSpPr>
            <p:cNvPr id="22" name="Straight Arrow Connector 21">
              <a:extLst>
                <a:ext uri="{FF2B5EF4-FFF2-40B4-BE49-F238E27FC236}">
                  <a16:creationId xmlns:a16="http://schemas.microsoft.com/office/drawing/2014/main" id="{BDBF4E10-025D-44D3-B811-A29808114C30}"/>
                </a:ext>
              </a:extLst>
            </p:cNvPr>
            <p:cNvCxnSpPr>
              <a:cxnSpLocks/>
            </p:cNvCxnSpPr>
            <p:nvPr/>
          </p:nvCxnSpPr>
          <p:spPr>
            <a:xfrm flipV="1">
              <a:off x="1844594" y="3798072"/>
              <a:ext cx="0" cy="534118"/>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grpSp>
          <p:nvGrpSpPr>
            <p:cNvPr id="28" name="code samples" descr="code samples">
              <a:extLst>
                <a:ext uri="{FF2B5EF4-FFF2-40B4-BE49-F238E27FC236}">
                  <a16:creationId xmlns:a16="http://schemas.microsoft.com/office/drawing/2014/main" id="{A626153C-E604-43F8-9A7F-65B0E1A0DA5A}"/>
                </a:ext>
              </a:extLst>
            </p:cNvPr>
            <p:cNvGrpSpPr/>
            <p:nvPr/>
          </p:nvGrpSpPr>
          <p:grpSpPr>
            <a:xfrm>
              <a:off x="1561356" y="4388265"/>
              <a:ext cx="558221" cy="558221"/>
              <a:chOff x="2518439" y="3861516"/>
              <a:chExt cx="558221" cy="558221"/>
            </a:xfrm>
          </p:grpSpPr>
          <p:sp>
            <p:nvSpPr>
              <p:cNvPr id="29" name="Freeform: Shape 28">
                <a:extLst>
                  <a:ext uri="{FF2B5EF4-FFF2-40B4-BE49-F238E27FC236}">
                    <a16:creationId xmlns:a16="http://schemas.microsoft.com/office/drawing/2014/main" id="{4191CE01-D7EA-4DBB-AF69-690F3920B25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9261ECD-0D58-457E-908C-F1E9B400C515}"/>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8F0AEF2-8F43-4C70-831B-270B62C60109}"/>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CB87CAB-FC80-42CE-8D94-210C57C75CC5}"/>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5A7E2F9-1E35-4149-8490-D1925BB0E31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TextBox 35">
              <a:extLst>
                <a:ext uri="{FF2B5EF4-FFF2-40B4-BE49-F238E27FC236}">
                  <a16:creationId xmlns:a16="http://schemas.microsoft.com/office/drawing/2014/main" id="{D233C260-6AB8-4E61-8E27-462ED8BD402D}"/>
                </a:ext>
              </a:extLst>
            </p:cNvPr>
            <p:cNvSpPr txBox="1"/>
            <p:nvPr/>
          </p:nvSpPr>
          <p:spPr>
            <a:xfrm>
              <a:off x="3632325" y="4025382"/>
              <a:ext cx="1995872"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GitHub</a:t>
              </a:r>
              <a:b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Copilot Service</a:t>
              </a:r>
            </a:p>
          </p:txBody>
        </p:sp>
        <p:cxnSp>
          <p:nvCxnSpPr>
            <p:cNvPr id="37" name="Straight Arrow Connector 36">
              <a:extLst>
                <a:ext uri="{FF2B5EF4-FFF2-40B4-BE49-F238E27FC236}">
                  <a16:creationId xmlns:a16="http://schemas.microsoft.com/office/drawing/2014/main" id="{F48B5388-BD1E-404A-B2B1-3A1414A7E4AB}"/>
                </a:ext>
              </a:extLst>
            </p:cNvPr>
            <p:cNvCxnSpPr>
              <a:cxnSpLocks/>
            </p:cNvCxnSpPr>
            <p:nvPr/>
          </p:nvCxnSpPr>
          <p:spPr>
            <a:xfrm>
              <a:off x="2673740" y="3063521"/>
              <a:ext cx="969098"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39" name="Graphic 38">
              <a:extLst>
                <a:ext uri="{FF2B5EF4-FFF2-40B4-BE49-F238E27FC236}">
                  <a16:creationId xmlns:a16="http://schemas.microsoft.com/office/drawing/2014/main" id="{785F6FCE-1F20-489A-8787-32A738A803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4082" y="2282114"/>
              <a:ext cx="1779658" cy="1481134"/>
            </a:xfrm>
            <a:prstGeom prst="rect">
              <a:avLst/>
            </a:prstGeom>
          </p:spPr>
        </p:pic>
      </p:grpSp>
      <p:sp>
        <p:nvSpPr>
          <p:cNvPr id="2" name="Title 1">
            <a:extLst>
              <a:ext uri="{FF2B5EF4-FFF2-40B4-BE49-F238E27FC236}">
                <a16:creationId xmlns:a16="http://schemas.microsoft.com/office/drawing/2014/main" id="{AA495A02-A3D6-C931-59E2-B5A2CEFA8C53}"/>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err="1"/>
              <a:t>OpenAI</a:t>
            </a:r>
            <a:r>
              <a:rPr lang="en-US"/>
              <a:t> Codex Model</a:t>
            </a:r>
            <a:br>
              <a:rPr lang="en-US"/>
            </a:br>
            <a:endParaRPr lang="en-US"/>
          </a:p>
        </p:txBody>
      </p:sp>
    </p:spTree>
    <p:extLst>
      <p:ext uri="{BB962C8B-B14F-4D97-AF65-F5344CB8AC3E}">
        <p14:creationId xmlns:p14="http://schemas.microsoft.com/office/powerpoint/2010/main" val="14319173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664D5E-FFD1-413F-9404-269E66ACE13B}"/>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644526"/>
            <a:ext cx="7690091" cy="5568948"/>
          </a:xfrm>
          <a:prstGeom prst="rect">
            <a:avLst/>
          </a:prstGeom>
        </p:spPr>
      </p:pic>
      <p:sp>
        <p:nvSpPr>
          <p:cNvPr id="2" name="Title 1">
            <a:extLst>
              <a:ext uri="{FF2B5EF4-FFF2-40B4-BE49-F238E27FC236}">
                <a16:creationId xmlns:a16="http://schemas.microsoft.com/office/drawing/2014/main" id="{FD11AAF3-5E83-453D-93F3-0A28840D5B30}"/>
              </a:ext>
            </a:extLst>
          </p:cNvPr>
          <p:cNvSpPr>
            <a:spLocks noGrp="1"/>
          </p:cNvSpPr>
          <p:nvPr>
            <p:ph type="title"/>
          </p:nvPr>
        </p:nvSpPr>
        <p:spPr>
          <a:xfrm>
            <a:off x="588264" y="2782669"/>
            <a:ext cx="3321049" cy="1292662"/>
          </a:xfrm>
        </p:spPr>
        <p:txBody>
          <a:bodyPr/>
          <a:lstStyle/>
          <a:p>
            <a:r>
              <a:rPr lang="en-US"/>
              <a:t>Power BI</a:t>
            </a:r>
            <a:br>
              <a:rPr lang="en-US"/>
            </a:br>
            <a:r>
              <a:rPr lang="en-US" sz="2400" spc="0">
                <a:solidFill>
                  <a:schemeClr val="accent1"/>
                </a:solidFill>
              </a:rPr>
              <a:t>Generating DAX expressions with natural language</a:t>
            </a:r>
            <a:endParaRPr lang="en-US" spc="0">
              <a:solidFill>
                <a:schemeClr val="accent1"/>
              </a:solidFill>
            </a:endParaRPr>
          </a:p>
        </p:txBody>
      </p:sp>
      <p:sp>
        <p:nvSpPr>
          <p:cNvPr id="5" name="Rectangle 4">
            <a:extLst>
              <a:ext uri="{FF2B5EF4-FFF2-40B4-BE49-F238E27FC236}">
                <a16:creationId xmlns:a16="http://schemas.microsoft.com/office/drawing/2014/main" id="{786BCC1D-7936-4384-ACAE-5EF3566415BC}"/>
              </a:ext>
              <a:ext uri="{C183D7F6-B498-43B3-948B-1728B52AA6E4}">
                <adec:decorative xmlns:adec="http://schemas.microsoft.com/office/drawing/2017/decorative" val="1"/>
              </a:ext>
            </a:extLst>
          </p:cNvPr>
          <p:cNvSpPr/>
          <p:nvPr/>
        </p:nvSpPr>
        <p:spPr bwMode="auto">
          <a:xfrm>
            <a:off x="4081032" y="4943558"/>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2">
            <a:extLst>
              <a:ext uri="{FF2B5EF4-FFF2-40B4-BE49-F238E27FC236}">
                <a16:creationId xmlns:a16="http://schemas.microsoft.com/office/drawing/2014/main" id="{8B766190-898D-3E40-B6DE-9A16EB11DCB8}"/>
              </a:ext>
              <a:ext uri="{C183D7F6-B498-43B3-948B-1728B52AA6E4}">
                <adec:decorative xmlns:adec="http://schemas.microsoft.com/office/drawing/2017/decorative" val="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83050" y="959479"/>
            <a:ext cx="7346950" cy="4024562"/>
          </a:xfrm>
          <a:prstGeom prst="rect">
            <a:avLst/>
          </a:prstGeom>
          <a:noFill/>
          <a:ln w="12700">
            <a:noFill/>
            <a:miter lim="800000"/>
            <a:headEnd type="none" w="med" len="med"/>
            <a:tailEnd type="none" w="med" len="med"/>
          </a:ln>
          <a:effectLst/>
        </p:spPr>
      </p:pic>
    </p:spTree>
    <p:extLst>
      <p:ext uri="{BB962C8B-B14F-4D97-AF65-F5344CB8AC3E}">
        <p14:creationId xmlns:p14="http://schemas.microsoft.com/office/powerpoint/2010/main" val="8975560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AAF3-5E83-453D-93F3-0A28840D5B30}"/>
              </a:ext>
            </a:extLst>
          </p:cNvPr>
          <p:cNvSpPr>
            <a:spLocks noGrp="1"/>
          </p:cNvSpPr>
          <p:nvPr>
            <p:ph type="title"/>
          </p:nvPr>
        </p:nvSpPr>
        <p:spPr>
          <a:xfrm>
            <a:off x="588264" y="2967335"/>
            <a:ext cx="4127692" cy="923330"/>
          </a:xfrm>
        </p:spPr>
        <p:txBody>
          <a:bodyPr/>
          <a:lstStyle/>
          <a:p>
            <a:r>
              <a:rPr lang="en-US"/>
              <a:t>Power Platform</a:t>
            </a:r>
            <a:br>
              <a:rPr lang="en-US"/>
            </a:br>
            <a:r>
              <a:rPr lang="en-US" sz="2400" spc="0">
                <a:solidFill>
                  <a:schemeClr val="accent1"/>
                </a:solidFill>
              </a:rPr>
              <a:t>Power </a:t>
            </a:r>
            <a:r>
              <a:rPr lang="en-US" sz="2400" spc="0" err="1">
                <a:solidFill>
                  <a:schemeClr val="accent1"/>
                </a:solidFill>
              </a:rPr>
              <a:t>Fx</a:t>
            </a:r>
            <a:r>
              <a:rPr lang="en-US" sz="2400" spc="0">
                <a:solidFill>
                  <a:schemeClr val="accent1"/>
                </a:solidFill>
              </a:rPr>
              <a:t> formulas</a:t>
            </a:r>
          </a:p>
        </p:txBody>
      </p:sp>
      <p:pic>
        <p:nvPicPr>
          <p:cNvPr id="4" name="Picture 3">
            <a:extLst>
              <a:ext uri="{FF2B5EF4-FFF2-40B4-BE49-F238E27FC236}">
                <a16:creationId xmlns:a16="http://schemas.microsoft.com/office/drawing/2014/main" id="{B11E2F6C-4DCB-42DB-AAA9-ABBF1E58F785}"/>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706440"/>
            <a:ext cx="7690091" cy="5568948"/>
          </a:xfrm>
          <a:prstGeom prst="rect">
            <a:avLst/>
          </a:prstGeom>
        </p:spPr>
      </p:pic>
      <p:pic>
        <p:nvPicPr>
          <p:cNvPr id="6" name="Picture 2">
            <a:extLst>
              <a:ext uri="{FF2B5EF4-FFF2-40B4-BE49-F238E27FC236}">
                <a16:creationId xmlns:a16="http://schemas.microsoft.com/office/drawing/2014/main" id="{DB1FE462-B6FD-D049-92F7-086718061C5D}"/>
              </a:ext>
              <a:ext uri="{C183D7F6-B498-43B3-948B-1728B52AA6E4}">
                <adec:decorative xmlns:adec="http://schemas.microsoft.com/office/drawing/2017/decorative" val="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87382" y="1049256"/>
            <a:ext cx="7342618" cy="3956216"/>
          </a:xfrm>
          <a:prstGeom prst="rect">
            <a:avLst/>
          </a:prstGeom>
          <a:noFill/>
          <a:ln w="12700">
            <a:noFill/>
            <a:miter lim="800000"/>
            <a:headEnd type="none" w="med" len="med"/>
            <a:tailEnd type="none" w="med" len="med"/>
          </a:ln>
          <a:effectLst/>
        </p:spPr>
      </p:pic>
      <p:sp>
        <p:nvSpPr>
          <p:cNvPr id="5" name="Rectangle 4">
            <a:extLst>
              <a:ext uri="{FF2B5EF4-FFF2-40B4-BE49-F238E27FC236}">
                <a16:creationId xmlns:a16="http://schemas.microsoft.com/office/drawing/2014/main" id="{36CD6D74-A5CA-4DF6-BABA-60066E09E4CA}"/>
              </a:ext>
              <a:ext uri="{C183D7F6-B498-43B3-948B-1728B52AA6E4}">
                <adec:decorative xmlns:adec="http://schemas.microsoft.com/office/drawing/2017/decorative" val="1"/>
              </a:ext>
            </a:extLst>
          </p:cNvPr>
          <p:cNvSpPr/>
          <p:nvPr/>
        </p:nvSpPr>
        <p:spPr bwMode="auto">
          <a:xfrm>
            <a:off x="4081032" y="5005472"/>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98F4454-FC16-451D-993C-D64DC1A85324}"/>
              </a:ext>
              <a:ext uri="{C183D7F6-B498-43B3-948B-1728B52AA6E4}">
                <adec:decorative xmlns:adec="http://schemas.microsoft.com/office/drawing/2017/decorative" val="1"/>
              </a:ext>
            </a:extLst>
          </p:cNvPr>
          <p:cNvSpPr/>
          <p:nvPr/>
        </p:nvSpPr>
        <p:spPr bwMode="auto">
          <a:xfrm>
            <a:off x="4081032" y="1023940"/>
            <a:ext cx="7348968" cy="45719"/>
          </a:xfrm>
          <a:prstGeom prst="rect">
            <a:avLst/>
          </a:prstGeom>
          <a:solidFill>
            <a:srgbClr val="73277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08119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ommunity">
            <a:extLst>
              <a:ext uri="{FF2B5EF4-FFF2-40B4-BE49-F238E27FC236}">
                <a16:creationId xmlns:a16="http://schemas.microsoft.com/office/drawing/2014/main" id="{E3E3E137-4225-1FC1-2D89-10C152B3DF06}"/>
              </a:ext>
              <a:ext uri="{C183D7F6-B498-43B3-948B-1728B52AA6E4}">
                <adec:decorative xmlns:adec="http://schemas.microsoft.com/office/drawing/2017/decorative" val="1"/>
              </a:ext>
            </a:extLst>
          </p:cNvPr>
          <p:cNvGrpSpPr/>
          <p:nvPr/>
        </p:nvGrpSpPr>
        <p:grpSpPr>
          <a:xfrm>
            <a:off x="5788548" y="4219277"/>
            <a:ext cx="960348" cy="960343"/>
            <a:chOff x="3519486" y="3905250"/>
            <a:chExt cx="490540" cy="490538"/>
          </a:xfrm>
        </p:grpSpPr>
        <p:sp>
          <p:nvSpPr>
            <p:cNvPr id="4" name="Freeform: Shape 3">
              <a:extLst>
                <a:ext uri="{FF2B5EF4-FFF2-40B4-BE49-F238E27FC236}">
                  <a16:creationId xmlns:a16="http://schemas.microsoft.com/office/drawing/2014/main" id="{FFEFB4DD-3780-4AB9-1956-79FC943D792F}"/>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8AE0DA06-3802-A24D-1686-4825C911CF25}"/>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21F1A80F-018A-0A4F-228D-74EC87AFB1E4}"/>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10AC4C4A-98E5-3579-EDE3-C8F75B97C06E}"/>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70B6A263-9E39-D35B-628E-FC0AA357C7D8}"/>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A4384CE-5CA2-A599-FBEF-66A19D9C3452}"/>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E4E19CC-39FE-C0E6-7FE5-A21275CBAA40}"/>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F01B42F0-663E-398A-7DEC-7C98995885B9}"/>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speed 1">
            <a:extLst>
              <a:ext uri="{FF2B5EF4-FFF2-40B4-BE49-F238E27FC236}">
                <a16:creationId xmlns:a16="http://schemas.microsoft.com/office/drawing/2014/main" id="{C15F1BF2-A3AF-CB4E-D00D-2FE5819EBA47}"/>
              </a:ext>
              <a:ext uri="{C183D7F6-B498-43B3-948B-1728B52AA6E4}">
                <adec:decorative xmlns:adec="http://schemas.microsoft.com/office/drawing/2017/decorative" val="1"/>
              </a:ext>
            </a:extLst>
          </p:cNvPr>
          <p:cNvGrpSpPr/>
          <p:nvPr/>
        </p:nvGrpSpPr>
        <p:grpSpPr>
          <a:xfrm>
            <a:off x="5777659" y="2978616"/>
            <a:ext cx="933666" cy="775046"/>
            <a:chOff x="611409" y="3977058"/>
            <a:chExt cx="510119" cy="423457"/>
          </a:xfrm>
        </p:grpSpPr>
        <p:grpSp>
          <p:nvGrpSpPr>
            <p:cNvPr id="15" name="Group 14">
              <a:extLst>
                <a:ext uri="{FF2B5EF4-FFF2-40B4-BE49-F238E27FC236}">
                  <a16:creationId xmlns:a16="http://schemas.microsoft.com/office/drawing/2014/main" id="{66F8CF09-0843-DCEB-0032-40A16ED4430A}"/>
                </a:ext>
              </a:extLst>
            </p:cNvPr>
            <p:cNvGrpSpPr/>
            <p:nvPr/>
          </p:nvGrpSpPr>
          <p:grpSpPr>
            <a:xfrm rot="20400479">
              <a:off x="611409" y="3977058"/>
              <a:ext cx="510119" cy="423457"/>
              <a:chOff x="7804106" y="6721095"/>
              <a:chExt cx="411163" cy="341312"/>
            </a:xfrm>
          </p:grpSpPr>
          <p:sp>
            <p:nvSpPr>
              <p:cNvPr id="17" name="Freeform 12">
                <a:extLst>
                  <a:ext uri="{FF2B5EF4-FFF2-40B4-BE49-F238E27FC236}">
                    <a16:creationId xmlns:a16="http://schemas.microsoft.com/office/drawing/2014/main" id="{C8075C47-136B-B397-58BB-5E130C15F538}"/>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3">
                <a:extLst>
                  <a:ext uri="{FF2B5EF4-FFF2-40B4-BE49-F238E27FC236}">
                    <a16:creationId xmlns:a16="http://schemas.microsoft.com/office/drawing/2014/main" id="{77F516D9-2620-D2C0-C9C6-1C9609BC51E8}"/>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57566BCE-82D6-F9C9-CF92-6C8DB68842D4}"/>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15">
                <a:extLst>
                  <a:ext uri="{FF2B5EF4-FFF2-40B4-BE49-F238E27FC236}">
                    <a16:creationId xmlns:a16="http://schemas.microsoft.com/office/drawing/2014/main" id="{33ADB5EE-2017-8751-9EC4-4238E4CB1785}"/>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16">
                <a:extLst>
                  <a:ext uri="{FF2B5EF4-FFF2-40B4-BE49-F238E27FC236}">
                    <a16:creationId xmlns:a16="http://schemas.microsoft.com/office/drawing/2014/main" id="{77D2714F-8835-9010-7959-DF0B6402FFA9}"/>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6" name="Freeform 21">
              <a:extLst>
                <a:ext uri="{FF2B5EF4-FFF2-40B4-BE49-F238E27FC236}">
                  <a16:creationId xmlns:a16="http://schemas.microsoft.com/office/drawing/2014/main" id="{B9547612-E639-F524-245C-513D46BF60EE}"/>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 name="check 1">
            <a:extLst>
              <a:ext uri="{FF2B5EF4-FFF2-40B4-BE49-F238E27FC236}">
                <a16:creationId xmlns:a16="http://schemas.microsoft.com/office/drawing/2014/main" id="{5E50D708-2A4B-14C3-C8C8-EC6BCDD4DFEB}"/>
              </a:ext>
              <a:ext uri="{C183D7F6-B498-43B3-948B-1728B52AA6E4}">
                <adec:decorative xmlns:adec="http://schemas.microsoft.com/office/drawing/2017/decorative" val="1"/>
              </a:ext>
            </a:extLst>
          </p:cNvPr>
          <p:cNvGrpSpPr>
            <a:grpSpLocks noChangeAspect="1"/>
          </p:cNvGrpSpPr>
          <p:nvPr/>
        </p:nvGrpSpPr>
        <p:grpSpPr bwMode="auto">
          <a:xfrm>
            <a:off x="5801889" y="1425463"/>
            <a:ext cx="933666" cy="930435"/>
            <a:chOff x="4560" y="2506"/>
            <a:chExt cx="289" cy="288"/>
          </a:xfrm>
        </p:grpSpPr>
        <p:sp>
          <p:nvSpPr>
            <p:cNvPr id="23" name="AutoShape 151">
              <a:extLst>
                <a:ext uri="{FF2B5EF4-FFF2-40B4-BE49-F238E27FC236}">
                  <a16:creationId xmlns:a16="http://schemas.microsoft.com/office/drawing/2014/main" id="{C98EA5BE-E5F4-E30A-39E3-8CE24926CDA0}"/>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Oval 153">
              <a:extLst>
                <a:ext uri="{FF2B5EF4-FFF2-40B4-BE49-F238E27FC236}">
                  <a16:creationId xmlns:a16="http://schemas.microsoft.com/office/drawing/2014/main" id="{FBAEFA70-776E-1B09-6949-745B55072B68}"/>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154">
              <a:extLst>
                <a:ext uri="{FF2B5EF4-FFF2-40B4-BE49-F238E27FC236}">
                  <a16:creationId xmlns:a16="http://schemas.microsoft.com/office/drawing/2014/main" id="{BB4A5639-E1A8-C920-EE83-F2795F99D7DD}"/>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155">
              <a:extLst>
                <a:ext uri="{FF2B5EF4-FFF2-40B4-BE49-F238E27FC236}">
                  <a16:creationId xmlns:a16="http://schemas.microsoft.com/office/drawing/2014/main" id="{44730F83-8B5C-2637-5304-B612C807ADB3}"/>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156">
              <a:extLst>
                <a:ext uri="{FF2B5EF4-FFF2-40B4-BE49-F238E27FC236}">
                  <a16:creationId xmlns:a16="http://schemas.microsoft.com/office/drawing/2014/main" id="{E44D469F-8432-969E-4020-EF86B9225698}"/>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157">
              <a:extLst>
                <a:ext uri="{FF2B5EF4-FFF2-40B4-BE49-F238E27FC236}">
                  <a16:creationId xmlns:a16="http://schemas.microsoft.com/office/drawing/2014/main" id="{6B769D04-92B2-83C2-8E9C-065F82702DC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158">
              <a:extLst>
                <a:ext uri="{FF2B5EF4-FFF2-40B4-BE49-F238E27FC236}">
                  <a16:creationId xmlns:a16="http://schemas.microsoft.com/office/drawing/2014/main" id="{AD08D5E8-8243-E5A8-69EC-74EFE6DDD0B5}"/>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159">
              <a:extLst>
                <a:ext uri="{FF2B5EF4-FFF2-40B4-BE49-F238E27FC236}">
                  <a16:creationId xmlns:a16="http://schemas.microsoft.com/office/drawing/2014/main" id="{E504F2AD-0B2F-C518-B0CE-67F39513A62C}"/>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160">
              <a:extLst>
                <a:ext uri="{FF2B5EF4-FFF2-40B4-BE49-F238E27FC236}">
                  <a16:creationId xmlns:a16="http://schemas.microsoft.com/office/drawing/2014/main" id="{A7DDA785-4A63-772B-F471-C88A1D8DFDA2}"/>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161">
              <a:extLst>
                <a:ext uri="{FF2B5EF4-FFF2-40B4-BE49-F238E27FC236}">
                  <a16:creationId xmlns:a16="http://schemas.microsoft.com/office/drawing/2014/main" id="{EC7FF2F3-EBF9-3AF5-4F99-A760B4BE4386}"/>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162">
              <a:extLst>
                <a:ext uri="{FF2B5EF4-FFF2-40B4-BE49-F238E27FC236}">
                  <a16:creationId xmlns:a16="http://schemas.microsoft.com/office/drawing/2014/main" id="{AADD1DD2-40D5-ACEB-229D-A7E40D5758E3}"/>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4" name="Text Placeholder 5">
            <a:extLst>
              <a:ext uri="{FF2B5EF4-FFF2-40B4-BE49-F238E27FC236}">
                <a16:creationId xmlns:a16="http://schemas.microsoft.com/office/drawing/2014/main" id="{DB68F475-1028-5826-B827-2539D9126973}"/>
              </a:ext>
              <a:ext uri="{C183D7F6-B498-43B3-948B-1728B52AA6E4}">
                <adec:decorative xmlns:adec="http://schemas.microsoft.com/office/drawing/2017/decorative" val="1"/>
              </a:ext>
            </a:extLst>
          </p:cNvPr>
          <p:cNvSpPr txBox="1">
            <a:spLocks/>
          </p:cNvSpPr>
          <p:nvPr/>
        </p:nvSpPr>
        <p:spPr>
          <a:xfrm>
            <a:off x="7075892" y="3104151"/>
            <a:ext cx="3990166" cy="615553"/>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Accelerate designs or inspire creative decision</a:t>
            </a:r>
          </a:p>
        </p:txBody>
      </p:sp>
      <p:sp>
        <p:nvSpPr>
          <p:cNvPr id="35" name="Text Placeholder 5">
            <a:extLst>
              <a:ext uri="{FF2B5EF4-FFF2-40B4-BE49-F238E27FC236}">
                <a16:creationId xmlns:a16="http://schemas.microsoft.com/office/drawing/2014/main" id="{ADDDB08F-C874-E1BC-63B2-E8DB683CDCC4}"/>
              </a:ext>
              <a:ext uri="{C183D7F6-B498-43B3-948B-1728B52AA6E4}">
                <adec:decorative xmlns:adec="http://schemas.microsoft.com/office/drawing/2017/decorative" val="1"/>
              </a:ext>
            </a:extLst>
          </p:cNvPr>
          <p:cNvSpPr txBox="1">
            <a:spLocks/>
          </p:cNvSpPr>
          <p:nvPr/>
        </p:nvSpPr>
        <p:spPr>
          <a:xfrm>
            <a:off x="7075892" y="1613115"/>
            <a:ext cx="3990166" cy="615553"/>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Generate an infinite number of images with simple text prompts</a:t>
            </a:r>
          </a:p>
        </p:txBody>
      </p:sp>
      <p:sp>
        <p:nvSpPr>
          <p:cNvPr id="37" name="Text Placeholder 5">
            <a:extLst>
              <a:ext uri="{FF2B5EF4-FFF2-40B4-BE49-F238E27FC236}">
                <a16:creationId xmlns:a16="http://schemas.microsoft.com/office/drawing/2014/main" id="{0E7DB60A-7383-645F-A778-212398C6F8D1}"/>
              </a:ext>
              <a:ext uri="{C183D7F6-B498-43B3-948B-1728B52AA6E4}">
                <adec:decorative xmlns:adec="http://schemas.microsoft.com/office/drawing/2017/decorative" val="1"/>
              </a:ext>
            </a:extLst>
          </p:cNvPr>
          <p:cNvSpPr txBox="1">
            <a:spLocks/>
          </p:cNvSpPr>
          <p:nvPr/>
        </p:nvSpPr>
        <p:spPr>
          <a:xfrm>
            <a:off x="7075892" y="4506083"/>
            <a:ext cx="448925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capability into enterprise applications through APIs and SDKs</a:t>
            </a:r>
          </a:p>
        </p:txBody>
      </p:sp>
      <p:sp>
        <p:nvSpPr>
          <p:cNvPr id="70" name="Title 69">
            <a:extLst>
              <a:ext uri="{FF2B5EF4-FFF2-40B4-BE49-F238E27FC236}">
                <a16:creationId xmlns:a16="http://schemas.microsoft.com/office/drawing/2014/main" id="{A91B4863-55C1-B9BC-E832-6512704EFB7C}"/>
              </a:ext>
            </a:extLst>
          </p:cNvPr>
          <p:cNvSpPr>
            <a:spLocks noGrp="1"/>
          </p:cNvSpPr>
          <p:nvPr>
            <p:ph type="title"/>
          </p:nvPr>
        </p:nvSpPr>
        <p:spPr>
          <a:xfrm>
            <a:off x="588264" y="3152001"/>
            <a:ext cx="4127692" cy="553998"/>
          </a:xfrm>
        </p:spPr>
        <p:txBody>
          <a:bodyPr/>
          <a:lstStyle/>
          <a:p>
            <a:r>
              <a:rPr lang="en-US"/>
              <a:t>DALL•E 2</a:t>
            </a:r>
            <a:endParaRPr lang="en-US" sz="2400" spc="0">
              <a:solidFill>
                <a:schemeClr val="accent1"/>
              </a:solidFill>
            </a:endParaRPr>
          </a:p>
        </p:txBody>
      </p:sp>
    </p:spTree>
    <p:extLst>
      <p:ext uri="{BB962C8B-B14F-4D97-AF65-F5344CB8AC3E}">
        <p14:creationId xmlns:p14="http://schemas.microsoft.com/office/powerpoint/2010/main" val="171021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5E-6 4.81481E-6 L -2.5E-6 0.01805 " pathEditMode="relative" rAng="0" ptsTypes="AA">
                                      <p:cBhvr>
                                        <p:cTn id="9" dur="500" spd="-100000" fill="hold"/>
                                        <p:tgtEl>
                                          <p:spTgt spid="3"/>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00"/>
                                  </p:stCondLst>
                                  <p:childTnLst>
                                    <p:animMotion origin="layout" path="M 6.25E-7 -7.40741E-7 L 6.25E-7 0.01806 " pathEditMode="relative" rAng="0" ptsTypes="AA">
                                      <p:cBhvr>
                                        <p:cTn id="14" dur="500" spd="-100000" fill="hold"/>
                                        <p:tgtEl>
                                          <p:spTgt spid="14"/>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2.70833E-6 -4.44444E-6 L -2.70833E-6 0.01806 " pathEditMode="relative" rAng="0" ptsTypes="AA">
                                      <p:cBhvr>
                                        <p:cTn id="19" dur="500" spd="-100000" fill="hold"/>
                                        <p:tgtEl>
                                          <p:spTgt spid="22"/>
                                        </p:tgtEl>
                                        <p:attrNameLst>
                                          <p:attrName>ppt_x</p:attrName>
                                          <p:attrName>ppt_y</p:attrName>
                                        </p:attrNameLst>
                                      </p:cBhvr>
                                      <p:rCtr x="0" y="903"/>
                                    </p:animMotion>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42" presetClass="path" presetSubtype="0" decel="100000" fill="hold" grpId="1" nodeType="withEffect">
                                  <p:stCondLst>
                                    <p:cond delay="0"/>
                                  </p:stCondLst>
                                  <p:childTnLst>
                                    <p:animMotion origin="layout" path="M -3.125E-6 -1.85185E-6 L -3.125E-6 0.01806 " pathEditMode="relative" rAng="0" ptsTypes="AA">
                                      <p:cBhvr>
                                        <p:cTn id="24" dur="500" spd="-100000" fill="hold"/>
                                        <p:tgtEl>
                                          <p:spTgt spid="37"/>
                                        </p:tgtEl>
                                        <p:attrNameLst>
                                          <p:attrName>ppt_x</p:attrName>
                                          <p:attrName>ppt_y</p:attrName>
                                        </p:attrNameLst>
                                      </p:cBhvr>
                                      <p:rCtr x="0" y="903"/>
                                    </p:animMotion>
                                  </p:childTnLst>
                                </p:cTn>
                              </p:par>
                              <p:par>
                                <p:cTn id="25" presetID="10" presetClass="entr" presetSubtype="0" fill="hold" grpId="0" nodeType="withEffect">
                                  <p:stCondLst>
                                    <p:cond delay="1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grpId="1" nodeType="withEffect">
                                  <p:stCondLst>
                                    <p:cond delay="100"/>
                                  </p:stCondLst>
                                  <p:childTnLst>
                                    <p:animMotion origin="layout" path="M -4.16667E-7 -3.7037E-6 L -4.16667E-7 0.01806 " pathEditMode="relative" rAng="0" ptsTypes="AA">
                                      <p:cBhvr>
                                        <p:cTn id="29" dur="500" spd="-100000" fill="hold"/>
                                        <p:tgtEl>
                                          <p:spTgt spid="34"/>
                                        </p:tgtEl>
                                        <p:attrNameLst>
                                          <p:attrName>ppt_x</p:attrName>
                                          <p:attrName>ppt_y</p:attrName>
                                        </p:attrNameLst>
                                      </p:cBhvr>
                                      <p:rCtr x="0" y="903"/>
                                    </p:animMotion>
                                  </p:childTnLst>
                                </p:cTn>
                              </p:par>
                              <p:par>
                                <p:cTn id="30" presetID="10" presetClass="entr" presetSubtype="0" fill="hold" grpId="0" nodeType="withEffect">
                                  <p:stCondLst>
                                    <p:cond delay="2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42" presetClass="path" presetSubtype="0" decel="100000" fill="hold" grpId="1" nodeType="withEffect">
                                  <p:stCondLst>
                                    <p:cond delay="200"/>
                                  </p:stCondLst>
                                  <p:childTnLst>
                                    <p:animMotion origin="layout" path="M -4.16667E-7 -2.59259E-6 L -4.16667E-7 0.01806 " pathEditMode="relative" rAng="0" ptsTypes="AA">
                                      <p:cBhvr>
                                        <p:cTn id="34" dur="500" spd="-100000" fill="hold"/>
                                        <p:tgtEl>
                                          <p:spTgt spid="35"/>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5" grpId="0"/>
      <p:bldP spid="35" grpId="1"/>
      <p:bldP spid="37" grpId="0"/>
      <p:bldP spid="3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7056B-7D14-644A-8024-0B4AD0DAA834}"/>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a:t>RTL</a:t>
            </a:r>
            <a:br>
              <a:rPr lang="en-US"/>
            </a:br>
            <a:endParaRPr lang="en-US"/>
          </a:p>
        </p:txBody>
      </p:sp>
      <p:pic>
        <p:nvPicPr>
          <p:cNvPr id="2" name="RTL" descr="RTL mobile video">
            <a:hlinkClick r:id="" action="ppaction://media"/>
            <a:extLst>
              <a:ext uri="{FF2B5EF4-FFF2-40B4-BE49-F238E27FC236}">
                <a16:creationId xmlns:a16="http://schemas.microsoft.com/office/drawing/2014/main" id="{B536EDB8-721E-F780-FFCA-9339CE7B74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2164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904D3-B707-B79F-FEA1-B1B33D31E044}"/>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a:t>Mattel</a:t>
            </a:r>
            <a:br>
              <a:rPr lang="en-US"/>
            </a:br>
            <a:endParaRPr lang="en-US"/>
          </a:p>
        </p:txBody>
      </p:sp>
      <p:pic>
        <p:nvPicPr>
          <p:cNvPr id="2" name="Mattel" descr="Mattel video">
            <a:hlinkClick r:id="" action="ppaction://media"/>
            <a:extLst>
              <a:ext uri="{FF2B5EF4-FFF2-40B4-BE49-F238E27FC236}">
                <a16:creationId xmlns:a16="http://schemas.microsoft.com/office/drawing/2014/main" id="{C293CDDD-1494-4402-0FAF-85C8C1E22A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61979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DA417-6E68-E35E-E665-842DCCAC7CA5}"/>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a:t>Microsoft Designer</a:t>
            </a:r>
            <a:br>
              <a:rPr lang="en-US"/>
            </a:br>
            <a:endParaRPr lang="en-US"/>
          </a:p>
        </p:txBody>
      </p:sp>
      <p:pic>
        <p:nvPicPr>
          <p:cNvPr id="2" name="Designer" descr="Microsoft Designer video">
            <a:hlinkClick r:id="" action="ppaction://media"/>
            <a:extLst>
              <a:ext uri="{FF2B5EF4-FFF2-40B4-BE49-F238E27FC236}">
                <a16:creationId xmlns:a16="http://schemas.microsoft.com/office/drawing/2014/main" id="{79BBCE75-8098-597A-7CCA-A322DD214395}"/>
              </a:ext>
            </a:extLst>
          </p:cNvPr>
          <p:cNvPicPr>
            <a:picLocks noChangeAspect="1"/>
          </p:cNvPicPr>
          <p:nvPr>
            <a:videoFile r:link="rId1"/>
            <p:extLst>
              <p:ext uri="{DAA4B4D4-6D71-4841-9C94-3DE7FCFB9230}">
                <p14:media xmlns:p14="http://schemas.microsoft.com/office/powerpoint/2010/main" r:embed="rId2">
                  <p14:trim st="11665" end="4726.9999"/>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18645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a:cxnSpLocks/>
          </p:cNvCxnSpPr>
          <p:nvPr/>
        </p:nvCxnSpPr>
        <p:spPr>
          <a:xfrm>
            <a:off x="7009670" y="1957015"/>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a:cxnSpLocks/>
          </p:cNvCxnSpPr>
          <p:nvPr/>
        </p:nvCxnSpPr>
        <p:spPr>
          <a:xfrm>
            <a:off x="7009670" y="3554443"/>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a:cxnSpLocks/>
          </p:cNvCxnSpPr>
          <p:nvPr/>
        </p:nvCxnSpPr>
        <p:spPr>
          <a:xfrm>
            <a:off x="7009670" y="5151871"/>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0"/>
              </a:ext>
            </a:extLst>
          </p:cNvPr>
          <p:cNvSpPr/>
          <p:nvPr/>
        </p:nvSpPr>
        <p:spPr bwMode="auto">
          <a:xfrm>
            <a:off x="584200" y="604303"/>
            <a:ext cx="4515730" cy="5655969"/>
          </a:xfrm>
          <a:prstGeom prst="roundRect">
            <a:avLst>
              <a:gd name="adj" fmla="val 226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Artificial Intelligence</a:t>
            </a:r>
          </a:p>
          <a:p>
            <a:pPr defTabSz="914400">
              <a:defRPr/>
            </a:pPr>
            <a:endParaRPr lang="en-AU" sz="2000" b="1">
              <a:gradFill>
                <a:gsLst>
                  <a:gs pos="2917">
                    <a:srgbClr val="FFFFFF"/>
                  </a:gs>
                  <a:gs pos="30000">
                    <a:srgbClr val="FFFFFF"/>
                  </a:gs>
                </a:gsLst>
                <a:lin ang="5400000" scaled="0"/>
              </a:gradFill>
              <a:latin typeface="+mj-lt"/>
            </a:endParaRPr>
          </a:p>
        </p:txBody>
      </p:sp>
      <p:grpSp>
        <p:nvGrpSpPr>
          <p:cNvPr id="16" name="Group 15" descr="1956">
            <a:extLst>
              <a:ext uri="{FF2B5EF4-FFF2-40B4-BE49-F238E27FC236}">
                <a16:creationId xmlns:a16="http://schemas.microsoft.com/office/drawing/2014/main" id="{4A6D7B8E-6AC3-577D-CA58-C912EB417553}"/>
              </a:ext>
            </a:extLst>
          </p:cNvPr>
          <p:cNvGrpSpPr/>
          <p:nvPr/>
        </p:nvGrpSpPr>
        <p:grpSpPr>
          <a:xfrm>
            <a:off x="6284371" y="604303"/>
            <a:ext cx="477254" cy="365740"/>
            <a:chOff x="5857905" y="-477659"/>
            <a:chExt cx="477254" cy="365740"/>
          </a:xfrm>
        </p:grpSpPr>
        <p:sp>
          <p:nvSpPr>
            <p:cNvPr id="9" name="Freeform: Shape 8">
              <a:extLst>
                <a:ext uri="{FF2B5EF4-FFF2-40B4-BE49-F238E27FC236}">
                  <a16:creationId xmlns:a16="http://schemas.microsoft.com/office/drawing/2014/main" id="{90FCD4DC-2C71-E4BF-4F32-33CB47D8E8F7}"/>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1956</a:t>
              </a:r>
              <a:endParaRPr lang="en-US" sz="1400" b="1"/>
            </a:p>
          </p:txBody>
        </p:sp>
        <p:sp>
          <p:nvSpPr>
            <p:cNvPr id="10" name="Freeform: Shape 9">
              <a:extLst>
                <a:ext uri="{FF2B5EF4-FFF2-40B4-BE49-F238E27FC236}">
                  <a16:creationId xmlns:a16="http://schemas.microsoft.com/office/drawing/2014/main" id="{A63BDCEE-AAC0-1606-DD74-444B237D4C56}"/>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09670" y="604303"/>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1"/>
                </a:solidFill>
                <a:effectLst/>
                <a:uLnTx/>
                <a:uFillTx/>
                <a:latin typeface="+mj-lt"/>
                <a:ea typeface="+mn-ea"/>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the field of computer science that seeks to create intelligent machines that can replicate or exceed human intelligence</a:t>
            </a: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0"/>
              </a:ext>
            </a:extLst>
          </p:cNvPr>
          <p:cNvSpPr/>
          <p:nvPr/>
        </p:nvSpPr>
        <p:spPr bwMode="auto">
          <a:xfrm>
            <a:off x="1245381" y="1726942"/>
            <a:ext cx="3780693" cy="4455961"/>
          </a:xfrm>
          <a:prstGeom prst="roundRect">
            <a:avLst>
              <a:gd name="adj" fmla="val 3938"/>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Machine Learning</a:t>
            </a:r>
          </a:p>
          <a:p>
            <a:pPr defTabSz="914400">
              <a:defRPr/>
            </a:pPr>
            <a:endParaRPr lang="en-AU" sz="2000" b="1">
              <a:gradFill>
                <a:gsLst>
                  <a:gs pos="2917">
                    <a:srgbClr val="FFFFFF"/>
                  </a:gs>
                  <a:gs pos="30000">
                    <a:srgbClr val="FFFFFF"/>
                  </a:gs>
                </a:gsLst>
                <a:lin ang="5400000" scaled="0"/>
              </a:gradFill>
              <a:latin typeface="+mj-lt"/>
            </a:endParaRPr>
          </a:p>
        </p:txBody>
      </p:sp>
      <p:grpSp>
        <p:nvGrpSpPr>
          <p:cNvPr id="17" name="Group 16" descr="1997">
            <a:extLst>
              <a:ext uri="{FF2B5EF4-FFF2-40B4-BE49-F238E27FC236}">
                <a16:creationId xmlns:a16="http://schemas.microsoft.com/office/drawing/2014/main" id="{B2549BA4-5C19-FD39-E10B-756B4CCAA4D3}"/>
              </a:ext>
            </a:extLst>
          </p:cNvPr>
          <p:cNvGrpSpPr/>
          <p:nvPr/>
        </p:nvGrpSpPr>
        <p:grpSpPr>
          <a:xfrm>
            <a:off x="6284371" y="2201730"/>
            <a:ext cx="477254" cy="365740"/>
            <a:chOff x="5857905" y="-477659"/>
            <a:chExt cx="477254" cy="365740"/>
          </a:xfrm>
        </p:grpSpPr>
        <p:sp>
          <p:nvSpPr>
            <p:cNvPr id="18" name="Freeform: Shape 17">
              <a:extLst>
                <a:ext uri="{FF2B5EF4-FFF2-40B4-BE49-F238E27FC236}">
                  <a16:creationId xmlns:a16="http://schemas.microsoft.com/office/drawing/2014/main" id="{5C95FAC2-C0C7-765C-5C3A-4B30FAAAEDB2}"/>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1997</a:t>
              </a:r>
              <a:endParaRPr lang="en-US" sz="1400" b="1"/>
            </a:p>
          </p:txBody>
        </p:sp>
        <p:sp>
          <p:nvSpPr>
            <p:cNvPr id="19" name="Freeform: Shape 18">
              <a:extLst>
                <a:ext uri="{FF2B5EF4-FFF2-40B4-BE49-F238E27FC236}">
                  <a16:creationId xmlns:a16="http://schemas.microsoft.com/office/drawing/2014/main" id="{02BA69C5-7710-8004-EF52-95C875789F84}"/>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09670" y="2201731"/>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chemeClr val="accent1"/>
                </a:solidFill>
                <a:latin typeface="+mj-lt"/>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subset of AI that enables machines to learn from existing data and improve upon that data to make decisions or predictions</a:t>
            </a: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Deep Learning</a:t>
            </a:r>
          </a:p>
          <a:p>
            <a:pPr defTabSz="914400">
              <a:defRPr/>
            </a:pPr>
            <a:endParaRPr lang="en-AU" sz="2000" b="1">
              <a:gradFill>
                <a:gsLst>
                  <a:gs pos="2917">
                    <a:srgbClr val="FFFFFF"/>
                  </a:gs>
                  <a:gs pos="30000">
                    <a:srgbClr val="FFFFFF"/>
                  </a:gs>
                </a:gsLst>
                <a:lin ang="5400000" scaled="0"/>
              </a:gradFill>
              <a:latin typeface="+mj-lt"/>
            </a:endParaRPr>
          </a:p>
        </p:txBody>
      </p:sp>
      <p:grpSp>
        <p:nvGrpSpPr>
          <p:cNvPr id="20" name="Group 19" descr="2017">
            <a:extLst>
              <a:ext uri="{FF2B5EF4-FFF2-40B4-BE49-F238E27FC236}">
                <a16:creationId xmlns:a16="http://schemas.microsoft.com/office/drawing/2014/main" id="{95455144-D04B-53F3-92C7-5390526C0EAF}"/>
              </a:ext>
            </a:extLst>
          </p:cNvPr>
          <p:cNvGrpSpPr/>
          <p:nvPr/>
        </p:nvGrpSpPr>
        <p:grpSpPr>
          <a:xfrm>
            <a:off x="6284371" y="3799157"/>
            <a:ext cx="477254" cy="365740"/>
            <a:chOff x="5857905" y="-477659"/>
            <a:chExt cx="477254" cy="365740"/>
          </a:xfrm>
        </p:grpSpPr>
        <p:sp>
          <p:nvSpPr>
            <p:cNvPr id="21" name="Freeform: Shape 20">
              <a:extLst>
                <a:ext uri="{FF2B5EF4-FFF2-40B4-BE49-F238E27FC236}">
                  <a16:creationId xmlns:a16="http://schemas.microsoft.com/office/drawing/2014/main" id="{DEAAF4CB-C37E-4587-DC99-10C90E14EDAA}"/>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2017</a:t>
              </a:r>
              <a:endParaRPr lang="en-US" sz="1400" b="1"/>
            </a:p>
          </p:txBody>
        </p:sp>
        <p:sp>
          <p:nvSpPr>
            <p:cNvPr id="26" name="Freeform: Shape 25">
              <a:extLst>
                <a:ext uri="{FF2B5EF4-FFF2-40B4-BE49-F238E27FC236}">
                  <a16:creationId xmlns:a16="http://schemas.microsoft.com/office/drawing/2014/main" id="{EDFCAF8A-FAD4-8331-F2E7-B136E75E78C8}"/>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09670" y="3799159"/>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chemeClr val="accent1"/>
                </a:solidFill>
                <a:latin typeface="+mj-lt"/>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a machine learning technique in which layers of neural networks are used to process data and make decisions</a:t>
            </a:r>
          </a:p>
        </p:txBody>
      </p:sp>
      <p:sp>
        <p:nvSpPr>
          <p:cNvPr id="57" name="Title 56">
            <a:extLst>
              <a:ext uri="{FF2B5EF4-FFF2-40B4-BE49-F238E27FC236}">
                <a16:creationId xmlns:a16="http://schemas.microsoft.com/office/drawing/2014/main" id="{6D03F0C4-8CF1-D030-36AE-E896EA6A7BAB}"/>
              </a:ext>
              <a:ext uri="{C183D7F6-B498-43B3-948B-1728B52AA6E4}">
                <adec:decorative xmlns:adec="http://schemas.microsoft.com/office/drawing/2017/decorative" val="0"/>
              </a:ext>
            </a:extLst>
          </p:cNvPr>
          <p:cNvSpPr>
            <a:spLocks noGrp="1"/>
          </p:cNvSpPr>
          <p:nvPr>
            <p:ph type="title" idx="4294967295"/>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rPr>
              <a:t>Generative AI</a:t>
            </a:r>
          </a:p>
        </p:txBody>
      </p:sp>
      <p:grpSp>
        <p:nvGrpSpPr>
          <p:cNvPr id="27" name="Group 26" descr="2021">
            <a:extLst>
              <a:ext uri="{FF2B5EF4-FFF2-40B4-BE49-F238E27FC236}">
                <a16:creationId xmlns:a16="http://schemas.microsoft.com/office/drawing/2014/main" id="{004E52ED-6037-0E93-A9B3-4969A8787F63}"/>
              </a:ext>
            </a:extLst>
          </p:cNvPr>
          <p:cNvGrpSpPr/>
          <p:nvPr/>
        </p:nvGrpSpPr>
        <p:grpSpPr>
          <a:xfrm>
            <a:off x="6284371" y="5396584"/>
            <a:ext cx="477254" cy="365740"/>
            <a:chOff x="5857905" y="-477659"/>
            <a:chExt cx="477254" cy="365740"/>
          </a:xfrm>
        </p:grpSpPr>
        <p:sp>
          <p:nvSpPr>
            <p:cNvPr id="41" name="Freeform: Shape 40">
              <a:extLst>
                <a:ext uri="{FF2B5EF4-FFF2-40B4-BE49-F238E27FC236}">
                  <a16:creationId xmlns:a16="http://schemas.microsoft.com/office/drawing/2014/main" id="{F8032004-1EA0-F574-06DF-D1657452CB06}"/>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2021</a:t>
              </a:r>
              <a:endParaRPr lang="en-US" sz="1400" b="1"/>
            </a:p>
          </p:txBody>
        </p:sp>
        <p:sp>
          <p:nvSpPr>
            <p:cNvPr id="45" name="Freeform: Shape 44">
              <a:extLst>
                <a:ext uri="{FF2B5EF4-FFF2-40B4-BE49-F238E27FC236}">
                  <a16:creationId xmlns:a16="http://schemas.microsoft.com/office/drawing/2014/main" id="{B4B12AD8-9751-AF59-D68A-7E55851A2DE3}"/>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09670" y="5396584"/>
            <a:ext cx="4599718"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rgbClr val="D83B01"/>
                </a:solidFill>
                <a:latin typeface="+mj-lt"/>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Create new written, visual, and auditory content given prompts or existing data.</a:t>
            </a:r>
            <a:endParaRPr kumimoji="0" lang="en-US" sz="2400" b="0" i="0" u="none" strike="noStrike" kern="1200" cap="none" spc="0" normalizeH="0" baseline="0" noProof="0">
              <a:ln>
                <a:noFill/>
              </a:ln>
              <a:solidFill>
                <a:srgbClr val="0078D4">
                  <a:lumMod val="60000"/>
                  <a:lumOff val="40000"/>
                </a:srgbClr>
              </a:solidFill>
              <a:effectLst/>
              <a:uLnTx/>
              <a:uFillTx/>
              <a:ea typeface="+mn-ea"/>
            </a:endParaRPr>
          </a:p>
        </p:txBody>
      </p:sp>
    </p:spTree>
    <p:extLst>
      <p:ext uri="{BB962C8B-B14F-4D97-AF65-F5344CB8AC3E}">
        <p14:creationId xmlns:p14="http://schemas.microsoft.com/office/powerpoint/2010/main" val="3067558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P spid="3" grpId="0" animBg="1"/>
      <p:bldP spid="34" grpId="0"/>
      <p:bldP spid="4" grpId="0" animBg="1"/>
      <p:bldP spid="40" grpId="0"/>
      <p:bldP spid="57" grpId="0" animBg="1"/>
      <p:bldP spid="5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114F89F-E72C-661C-0F9F-F6E0048254C9}"/>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18559" y="1526047"/>
            <a:ext cx="444505" cy="4445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96D87E1-0435-C036-A889-DA75D247F898}"/>
              </a:ext>
              <a:ext uri="{C183D7F6-B498-43B3-948B-1728B52AA6E4}">
                <adec:decorative xmlns:adec="http://schemas.microsoft.com/office/drawing/2017/decorative" val="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3905" y="2146374"/>
            <a:ext cx="413813" cy="4138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a:extLst>
              <a:ext uri="{FF2B5EF4-FFF2-40B4-BE49-F238E27FC236}">
                <a16:creationId xmlns:a16="http://schemas.microsoft.com/office/drawing/2014/main" id="{351E6F44-1CA7-B21A-C011-8375DC6892CD}"/>
              </a:ext>
              <a:ext uri="{C183D7F6-B498-43B3-948B-1728B52AA6E4}">
                <adec:decorative xmlns:adec="http://schemas.microsoft.com/office/drawing/2017/decorative" val="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67714" y="3390145"/>
            <a:ext cx="346194" cy="3461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91588113-9FD0-2FE4-1405-26DBEBEB5A2C}"/>
              </a:ext>
              <a:ext uri="{C183D7F6-B498-43B3-948B-1728B52AA6E4}">
                <adec:decorative xmlns:adec="http://schemas.microsoft.com/office/drawing/2017/decorative" val="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67589" y="2785039"/>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a:extLst>
              <a:ext uri="{FF2B5EF4-FFF2-40B4-BE49-F238E27FC236}">
                <a16:creationId xmlns:a16="http://schemas.microsoft.com/office/drawing/2014/main" id="{72FF6F0D-852D-5D77-52DB-63796702C2E1}"/>
              </a:ext>
              <a:ext uri="{C183D7F6-B498-43B3-948B-1728B52AA6E4}">
                <adec:decorative xmlns:adec="http://schemas.microsoft.com/office/drawing/2017/decorative" val="1"/>
              </a:ext>
            </a:extLst>
          </p:cNvPr>
          <p:cNvPicPr>
            <a:picLocks noChangeAspect="1" noChangeArrowheads="1"/>
          </p:cNvPicPr>
          <p:nvPr/>
        </p:nvPicPr>
        <p:blipFill>
          <a:blip r:embed="rId11">
            <a:lum bright="100000"/>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bwMode="auto">
          <a:xfrm>
            <a:off x="667714" y="3995126"/>
            <a:ext cx="346194" cy="346194"/>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Group 124">
            <a:extLst>
              <a:ext uri="{FF2B5EF4-FFF2-40B4-BE49-F238E27FC236}">
                <a16:creationId xmlns:a16="http://schemas.microsoft.com/office/drawing/2014/main" id="{B28FE0F9-CA4C-5858-DADE-0275CF7A00C9}"/>
              </a:ext>
              <a:ext uri="{C183D7F6-B498-43B3-948B-1728B52AA6E4}">
                <adec:decorative xmlns:adec="http://schemas.microsoft.com/office/drawing/2017/decorative" val="1"/>
              </a:ext>
            </a:extLst>
          </p:cNvPr>
          <p:cNvGrpSpPr/>
          <p:nvPr/>
        </p:nvGrpSpPr>
        <p:grpSpPr>
          <a:xfrm>
            <a:off x="1046801" y="4782191"/>
            <a:ext cx="457200" cy="457200"/>
            <a:chOff x="-5692149" y="2146374"/>
            <a:chExt cx="4009113" cy="4009113"/>
          </a:xfrm>
        </p:grpSpPr>
        <p:grpSp>
          <p:nvGrpSpPr>
            <p:cNvPr id="15" name="Group 14">
              <a:extLst>
                <a:ext uri="{FF2B5EF4-FFF2-40B4-BE49-F238E27FC236}">
                  <a16:creationId xmlns:a16="http://schemas.microsoft.com/office/drawing/2014/main" id="{4B0C6EBD-5E1D-BC8D-5D6D-A1DBBB4E01F0}"/>
                </a:ext>
              </a:extLst>
            </p:cNvPr>
            <p:cNvGrpSpPr/>
            <p:nvPr/>
          </p:nvGrpSpPr>
          <p:grpSpPr>
            <a:xfrm>
              <a:off x="-5692149" y="2146374"/>
              <a:ext cx="4009113" cy="4009113"/>
              <a:chOff x="5548028" y="2938515"/>
              <a:chExt cx="455215" cy="461879"/>
            </a:xfrm>
          </p:grpSpPr>
          <p:sp>
            <p:nvSpPr>
              <p:cNvPr id="35" name="Freeform: Shape 34">
                <a:extLst>
                  <a:ext uri="{FF2B5EF4-FFF2-40B4-BE49-F238E27FC236}">
                    <a16:creationId xmlns:a16="http://schemas.microsoft.com/office/drawing/2014/main" id="{499FEB8D-7CD9-9E1E-174A-28ACC670560D}"/>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5B99AF4D-D0BB-AF93-02F2-AF8262D12DBD}"/>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62F6B06-0AC2-D763-67C5-FFAFF0C7E7BE}"/>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EFCF3396-74C9-014B-0313-990293C00180}"/>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17" name="Straight Connector 16">
              <a:extLst>
                <a:ext uri="{FF2B5EF4-FFF2-40B4-BE49-F238E27FC236}">
                  <a16:creationId xmlns:a16="http://schemas.microsoft.com/office/drawing/2014/main" id="{A83AA972-DE46-A0EE-8A90-F896D3E0A609}"/>
                </a:ext>
              </a:extLst>
            </p:cNvPr>
            <p:cNvCxnSpPr>
              <a:cxnSpLocks/>
              <a:stCxn id="32" idx="2"/>
              <a:endCxn id="26" idx="0"/>
            </p:cNvCxnSpPr>
            <p:nvPr/>
          </p:nvCxnSpPr>
          <p:spPr>
            <a:xfrm>
              <a:off x="-3687592" y="2799345"/>
              <a:ext cx="0" cy="2778933"/>
            </a:xfrm>
            <a:prstGeom prst="line">
              <a:avLst/>
            </a:prstGeom>
            <a:noFill/>
            <a:ln w="9525" cap="rnd" cmpd="sng" algn="ctr">
              <a:solidFill>
                <a:srgbClr val="50E6FF"/>
              </a:solidFill>
              <a:prstDash val="sysDot"/>
              <a:headEnd type="none" w="lg" len="med"/>
              <a:tailEnd type="none" w="lg" len="med"/>
            </a:ln>
            <a:effectLst/>
          </p:spPr>
        </p:cxnSp>
        <p:cxnSp>
          <p:nvCxnSpPr>
            <p:cNvPr id="18" name="Straight Connector 17">
              <a:extLst>
                <a:ext uri="{FF2B5EF4-FFF2-40B4-BE49-F238E27FC236}">
                  <a16:creationId xmlns:a16="http://schemas.microsoft.com/office/drawing/2014/main" id="{C4561EBB-841A-B79D-A11E-DCFB92A149D1}"/>
                </a:ext>
              </a:extLst>
            </p:cNvPr>
            <p:cNvCxnSpPr>
              <a:cxnSpLocks/>
              <a:stCxn id="33" idx="1"/>
              <a:endCxn id="34" idx="3"/>
            </p:cNvCxnSpPr>
            <p:nvPr/>
          </p:nvCxnSpPr>
          <p:spPr>
            <a:xfrm flipH="1">
              <a:off x="-4524797" y="3141106"/>
              <a:ext cx="1674409" cy="0"/>
            </a:xfrm>
            <a:prstGeom prst="line">
              <a:avLst/>
            </a:prstGeom>
            <a:noFill/>
            <a:ln w="9525" cap="rnd" cmpd="sng" algn="ctr">
              <a:solidFill>
                <a:srgbClr val="50E6FF"/>
              </a:solidFill>
              <a:prstDash val="sysDot"/>
              <a:headEnd type="none" w="lg" len="med"/>
              <a:tailEnd type="none" w="lg" len="med"/>
            </a:ln>
            <a:effectLst/>
          </p:spPr>
        </p:cxnSp>
        <p:cxnSp>
          <p:nvCxnSpPr>
            <p:cNvPr id="19" name="Straight Connector 18">
              <a:extLst>
                <a:ext uri="{FF2B5EF4-FFF2-40B4-BE49-F238E27FC236}">
                  <a16:creationId xmlns:a16="http://schemas.microsoft.com/office/drawing/2014/main" id="{E193C45D-A2CB-E75C-A306-EE442561DB77}"/>
                </a:ext>
              </a:extLst>
            </p:cNvPr>
            <p:cNvCxnSpPr>
              <a:cxnSpLocks/>
              <a:stCxn id="28" idx="1"/>
              <a:endCxn id="34" idx="2"/>
            </p:cNvCxnSpPr>
            <p:nvPr/>
          </p:nvCxnSpPr>
          <p:spPr>
            <a:xfrm flipH="1" flipV="1">
              <a:off x="-4709556" y="3323198"/>
              <a:ext cx="837204" cy="341761"/>
            </a:xfrm>
            <a:prstGeom prst="line">
              <a:avLst/>
            </a:prstGeom>
            <a:noFill/>
            <a:ln w="9525" cap="rnd" cmpd="sng" algn="ctr">
              <a:solidFill>
                <a:srgbClr val="50E6FF"/>
              </a:solidFill>
              <a:prstDash val="sysDot"/>
              <a:headEnd type="none" w="lg" len="med"/>
              <a:tailEnd type="none" w="lg" len="med"/>
            </a:ln>
            <a:effectLst/>
          </p:spPr>
        </p:cxnSp>
        <p:cxnSp>
          <p:nvCxnSpPr>
            <p:cNvPr id="20" name="Straight Connector 19">
              <a:extLst>
                <a:ext uri="{FF2B5EF4-FFF2-40B4-BE49-F238E27FC236}">
                  <a16:creationId xmlns:a16="http://schemas.microsoft.com/office/drawing/2014/main" id="{795BD7FB-17FA-C951-9433-96EB6A7D34E4}"/>
                </a:ext>
              </a:extLst>
            </p:cNvPr>
            <p:cNvCxnSpPr>
              <a:cxnSpLocks/>
              <a:stCxn id="28" idx="3"/>
              <a:endCxn id="33" idx="2"/>
            </p:cNvCxnSpPr>
            <p:nvPr/>
          </p:nvCxnSpPr>
          <p:spPr>
            <a:xfrm flipV="1">
              <a:off x="-3502833" y="3323198"/>
              <a:ext cx="837205" cy="341761"/>
            </a:xfrm>
            <a:prstGeom prst="line">
              <a:avLst/>
            </a:prstGeom>
            <a:noFill/>
            <a:ln w="9525" cap="rnd" cmpd="sng" algn="ctr">
              <a:solidFill>
                <a:srgbClr val="50E6FF"/>
              </a:solidFill>
              <a:prstDash val="sysDot"/>
              <a:headEnd type="none" w="lg" len="med"/>
              <a:tailEnd type="none" w="lg" len="med"/>
            </a:ln>
            <a:effectLst/>
          </p:spPr>
        </p:cxnSp>
        <p:cxnSp>
          <p:nvCxnSpPr>
            <p:cNvPr id="21" name="Straight Connector 20">
              <a:extLst>
                <a:ext uri="{FF2B5EF4-FFF2-40B4-BE49-F238E27FC236}">
                  <a16:creationId xmlns:a16="http://schemas.microsoft.com/office/drawing/2014/main" id="{3307300B-A19F-E641-1C39-EB7C4AE719DA}"/>
                </a:ext>
              </a:extLst>
            </p:cNvPr>
            <p:cNvCxnSpPr>
              <a:cxnSpLocks/>
              <a:stCxn id="28" idx="1"/>
              <a:endCxn id="30" idx="0"/>
            </p:cNvCxnSpPr>
            <p:nvPr/>
          </p:nvCxnSpPr>
          <p:spPr>
            <a:xfrm flipH="1">
              <a:off x="-4709556" y="3664959"/>
              <a:ext cx="837204" cy="865614"/>
            </a:xfrm>
            <a:prstGeom prst="line">
              <a:avLst/>
            </a:prstGeom>
            <a:noFill/>
            <a:ln w="9525" cap="rnd" cmpd="sng" algn="ctr">
              <a:solidFill>
                <a:srgbClr val="50E6FF"/>
              </a:solidFill>
              <a:prstDash val="sysDot"/>
              <a:headEnd type="none" w="lg" len="med"/>
              <a:tailEnd type="none" w="lg" len="med"/>
            </a:ln>
            <a:effectLst/>
          </p:spPr>
        </p:cxnSp>
        <p:cxnSp>
          <p:nvCxnSpPr>
            <p:cNvPr id="22" name="Straight Connector 21">
              <a:extLst>
                <a:ext uri="{FF2B5EF4-FFF2-40B4-BE49-F238E27FC236}">
                  <a16:creationId xmlns:a16="http://schemas.microsoft.com/office/drawing/2014/main" id="{D67F4917-3DCC-1A23-2338-5FBC6B124E9F}"/>
                </a:ext>
              </a:extLst>
            </p:cNvPr>
            <p:cNvCxnSpPr>
              <a:cxnSpLocks/>
              <a:stCxn id="28" idx="3"/>
              <a:endCxn id="29" idx="0"/>
            </p:cNvCxnSpPr>
            <p:nvPr/>
          </p:nvCxnSpPr>
          <p:spPr>
            <a:xfrm>
              <a:off x="-3502833" y="3664959"/>
              <a:ext cx="837205" cy="865614"/>
            </a:xfrm>
            <a:prstGeom prst="line">
              <a:avLst/>
            </a:prstGeom>
            <a:noFill/>
            <a:ln w="9525" cap="rnd" cmpd="sng" algn="ctr">
              <a:solidFill>
                <a:srgbClr val="50E6FF"/>
              </a:solidFill>
              <a:prstDash val="sysDot"/>
              <a:headEnd type="none" w="lg" len="med"/>
              <a:tailEnd type="none" w="lg" len="med"/>
            </a:ln>
            <a:effectLst/>
          </p:spPr>
        </p:cxnSp>
        <p:cxnSp>
          <p:nvCxnSpPr>
            <p:cNvPr id="23" name="Straight Connector 22">
              <a:extLst>
                <a:ext uri="{FF2B5EF4-FFF2-40B4-BE49-F238E27FC236}">
                  <a16:creationId xmlns:a16="http://schemas.microsoft.com/office/drawing/2014/main" id="{B679786F-482C-7635-E538-F729C361D0AF}"/>
                </a:ext>
              </a:extLst>
            </p:cNvPr>
            <p:cNvCxnSpPr>
              <a:cxnSpLocks/>
              <a:stCxn id="27" idx="1"/>
              <a:endCxn id="30" idx="3"/>
            </p:cNvCxnSpPr>
            <p:nvPr/>
          </p:nvCxnSpPr>
          <p:spPr>
            <a:xfrm flipH="1">
              <a:off x="-4524797" y="4712665"/>
              <a:ext cx="652445" cy="0"/>
            </a:xfrm>
            <a:prstGeom prst="line">
              <a:avLst/>
            </a:prstGeom>
            <a:noFill/>
            <a:ln w="9525" cap="rnd" cmpd="sng" algn="ctr">
              <a:solidFill>
                <a:srgbClr val="50E6FF"/>
              </a:solidFill>
              <a:prstDash val="sysDot"/>
              <a:headEnd type="none" w="lg" len="med"/>
              <a:tailEnd type="none" w="lg" len="med"/>
            </a:ln>
            <a:effectLst/>
          </p:spPr>
        </p:cxnSp>
        <p:cxnSp>
          <p:nvCxnSpPr>
            <p:cNvPr id="24" name="Straight Connector 23">
              <a:extLst>
                <a:ext uri="{FF2B5EF4-FFF2-40B4-BE49-F238E27FC236}">
                  <a16:creationId xmlns:a16="http://schemas.microsoft.com/office/drawing/2014/main" id="{D6CB5B42-C497-B237-DCFB-FE0C24EE87BA}"/>
                </a:ext>
              </a:extLst>
            </p:cNvPr>
            <p:cNvCxnSpPr>
              <a:cxnSpLocks/>
              <a:stCxn id="27" idx="3"/>
              <a:endCxn id="29" idx="1"/>
            </p:cNvCxnSpPr>
            <p:nvPr/>
          </p:nvCxnSpPr>
          <p:spPr>
            <a:xfrm>
              <a:off x="-3502833" y="4712665"/>
              <a:ext cx="652445" cy="0"/>
            </a:xfrm>
            <a:prstGeom prst="line">
              <a:avLst/>
            </a:prstGeom>
            <a:noFill/>
            <a:ln w="9525" cap="rnd" cmpd="sng" algn="ctr">
              <a:solidFill>
                <a:srgbClr val="50E6FF"/>
              </a:solidFill>
              <a:prstDash val="sysDot"/>
              <a:headEnd type="none" w="lg" len="med"/>
              <a:tailEnd type="none" w="lg" len="med"/>
            </a:ln>
            <a:effectLst/>
          </p:spPr>
        </p:cxnSp>
        <p:grpSp>
          <p:nvGrpSpPr>
            <p:cNvPr id="110" name="Group 109">
              <a:extLst>
                <a:ext uri="{FF2B5EF4-FFF2-40B4-BE49-F238E27FC236}">
                  <a16:creationId xmlns:a16="http://schemas.microsoft.com/office/drawing/2014/main" id="{5B00450E-1AD2-CE3A-B7E3-558D4A536454}"/>
                </a:ext>
              </a:extLst>
            </p:cNvPr>
            <p:cNvGrpSpPr/>
            <p:nvPr/>
          </p:nvGrpSpPr>
          <p:grpSpPr>
            <a:xfrm>
              <a:off x="-4894316" y="4530573"/>
              <a:ext cx="2413447" cy="364184"/>
              <a:chOff x="-4829894" y="4530573"/>
              <a:chExt cx="2413447" cy="364184"/>
            </a:xfrm>
          </p:grpSpPr>
          <p:sp>
            <p:nvSpPr>
              <p:cNvPr id="29" name="Rectangle 28">
                <a:extLst>
                  <a:ext uri="{FF2B5EF4-FFF2-40B4-BE49-F238E27FC236}">
                    <a16:creationId xmlns:a16="http://schemas.microsoft.com/office/drawing/2014/main" id="{C8847C91-15CB-2046-DC34-D8616CA37AFD}"/>
                  </a:ext>
                </a:extLst>
              </p:cNvPr>
              <p:cNvSpPr/>
              <p:nvPr/>
            </p:nvSpPr>
            <p:spPr bwMode="auto">
              <a:xfrm>
                <a:off x="-2785966" y="4530573"/>
                <a:ext cx="369519" cy="36418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a:extLst>
                  <a:ext uri="{FF2B5EF4-FFF2-40B4-BE49-F238E27FC236}">
                    <a16:creationId xmlns:a16="http://schemas.microsoft.com/office/drawing/2014/main" id="{054705F2-4957-83BA-AE96-9A464BA994B7}"/>
                  </a:ext>
                </a:extLst>
              </p:cNvPr>
              <p:cNvSpPr/>
              <p:nvPr/>
            </p:nvSpPr>
            <p:spPr bwMode="auto">
              <a:xfrm>
                <a:off x="-4829894" y="4530573"/>
                <a:ext cx="369519" cy="36418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AB07A6D-6802-C117-2517-42536852CBE5}"/>
                </a:ext>
              </a:extLst>
            </p:cNvPr>
            <p:cNvGrpSpPr/>
            <p:nvPr/>
          </p:nvGrpSpPr>
          <p:grpSpPr>
            <a:xfrm>
              <a:off x="-3872352" y="2435161"/>
              <a:ext cx="369519" cy="3507301"/>
              <a:chOff x="-3749610" y="2435161"/>
              <a:chExt cx="369519" cy="3507301"/>
            </a:xfrm>
          </p:grpSpPr>
          <p:sp>
            <p:nvSpPr>
              <p:cNvPr id="26" name="Rectangle 25">
                <a:extLst>
                  <a:ext uri="{FF2B5EF4-FFF2-40B4-BE49-F238E27FC236}">
                    <a16:creationId xmlns:a16="http://schemas.microsoft.com/office/drawing/2014/main" id="{C3E322DE-CDE3-9544-1A18-202820B95F43}"/>
                  </a:ext>
                </a:extLst>
              </p:cNvPr>
              <p:cNvSpPr/>
              <p:nvPr/>
            </p:nvSpPr>
            <p:spPr bwMode="auto">
              <a:xfrm>
                <a:off x="-3749610" y="5578278"/>
                <a:ext cx="369519" cy="36418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Rectangle 26">
                <a:extLst>
                  <a:ext uri="{FF2B5EF4-FFF2-40B4-BE49-F238E27FC236}">
                    <a16:creationId xmlns:a16="http://schemas.microsoft.com/office/drawing/2014/main" id="{70C4FA18-A40B-B720-828C-206BAF804C2C}"/>
                  </a:ext>
                </a:extLst>
              </p:cNvPr>
              <p:cNvSpPr/>
              <p:nvPr/>
            </p:nvSpPr>
            <p:spPr bwMode="auto">
              <a:xfrm>
                <a:off x="-3749610" y="4530573"/>
                <a:ext cx="369519" cy="36418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Rectangle 27">
                <a:extLst>
                  <a:ext uri="{FF2B5EF4-FFF2-40B4-BE49-F238E27FC236}">
                    <a16:creationId xmlns:a16="http://schemas.microsoft.com/office/drawing/2014/main" id="{D6A5AFDA-4B94-A536-70A3-4CE5CB098D7E}"/>
                  </a:ext>
                </a:extLst>
              </p:cNvPr>
              <p:cNvSpPr/>
              <p:nvPr/>
            </p:nvSpPr>
            <p:spPr bwMode="auto">
              <a:xfrm>
                <a:off x="-3749610" y="3482867"/>
                <a:ext cx="369519" cy="36418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Rectangle 31">
                <a:extLst>
                  <a:ext uri="{FF2B5EF4-FFF2-40B4-BE49-F238E27FC236}">
                    <a16:creationId xmlns:a16="http://schemas.microsoft.com/office/drawing/2014/main" id="{3B1CF201-4682-FC89-2E0C-6179109CFD2C}"/>
                  </a:ext>
                </a:extLst>
              </p:cNvPr>
              <p:cNvSpPr/>
              <p:nvPr/>
            </p:nvSpPr>
            <p:spPr bwMode="auto">
              <a:xfrm>
                <a:off x="-3749610" y="2435161"/>
                <a:ext cx="369519" cy="36418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361F7B9D-156A-C397-FAB8-3CED54A9C413}"/>
                </a:ext>
              </a:extLst>
            </p:cNvPr>
            <p:cNvGrpSpPr/>
            <p:nvPr/>
          </p:nvGrpSpPr>
          <p:grpSpPr>
            <a:xfrm>
              <a:off x="-4894316" y="2959014"/>
              <a:ext cx="2413447" cy="364184"/>
              <a:chOff x="-4829894" y="2959014"/>
              <a:chExt cx="2413447" cy="364184"/>
            </a:xfrm>
          </p:grpSpPr>
          <p:sp>
            <p:nvSpPr>
              <p:cNvPr id="33" name="Rectangle 32">
                <a:extLst>
                  <a:ext uri="{FF2B5EF4-FFF2-40B4-BE49-F238E27FC236}">
                    <a16:creationId xmlns:a16="http://schemas.microsoft.com/office/drawing/2014/main" id="{94669B85-FC08-4EDA-633D-92785FE98D37}"/>
                  </a:ext>
                </a:extLst>
              </p:cNvPr>
              <p:cNvSpPr/>
              <p:nvPr/>
            </p:nvSpPr>
            <p:spPr bwMode="auto">
              <a:xfrm>
                <a:off x="-2785966" y="2959014"/>
                <a:ext cx="369519" cy="36418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ectangle 33">
                <a:extLst>
                  <a:ext uri="{FF2B5EF4-FFF2-40B4-BE49-F238E27FC236}">
                    <a16:creationId xmlns:a16="http://schemas.microsoft.com/office/drawing/2014/main" id="{CA0984E1-9CF5-8BBF-FF68-F487CA22C392}"/>
                  </a:ext>
                </a:extLst>
              </p:cNvPr>
              <p:cNvSpPr/>
              <p:nvPr/>
            </p:nvSpPr>
            <p:spPr bwMode="auto">
              <a:xfrm>
                <a:off x="-4829894" y="2959014"/>
                <a:ext cx="369519" cy="36418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0" name="Group 39">
            <a:extLst>
              <a:ext uri="{FF2B5EF4-FFF2-40B4-BE49-F238E27FC236}">
                <a16:creationId xmlns:a16="http://schemas.microsoft.com/office/drawing/2014/main" id="{B497525F-DC13-B801-F3E4-506C6514B0A0}"/>
              </a:ext>
              <a:ext uri="{C183D7F6-B498-43B3-948B-1728B52AA6E4}">
                <adec:decorative xmlns:adec="http://schemas.microsoft.com/office/drawing/2017/decorative" val="1"/>
              </a:ext>
            </a:extLst>
          </p:cNvPr>
          <p:cNvGrpSpPr>
            <a:grpSpLocks noChangeAspect="1"/>
          </p:cNvGrpSpPr>
          <p:nvPr/>
        </p:nvGrpSpPr>
        <p:grpSpPr>
          <a:xfrm>
            <a:off x="3412203" y="4782191"/>
            <a:ext cx="546997" cy="457200"/>
            <a:chOff x="5135117" y="4566359"/>
            <a:chExt cx="389565" cy="325609"/>
          </a:xfrm>
        </p:grpSpPr>
        <p:sp>
          <p:nvSpPr>
            <p:cNvPr id="42" name="Rectangle: Rounded Corners 41">
              <a:extLst>
                <a:ext uri="{FF2B5EF4-FFF2-40B4-BE49-F238E27FC236}">
                  <a16:creationId xmlns:a16="http://schemas.microsoft.com/office/drawing/2014/main" id="{EEA8EDCD-D735-4B83-F5C1-EA171CBDFB7C}"/>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B7893052-7674-3EA7-8B26-7AD692F23F3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2A474E74-0D90-AC77-F236-4AD52BE8E50E}"/>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1C7CCB3B-57BC-EC59-A11F-86A02A501F59}"/>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F1ABFEB-5556-1B9A-11B5-CF3DB6EE138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DCD7F2C-E58E-4A3B-1A76-99DFE4C492F0}"/>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697E76D3-95A6-84F9-24C2-64A9903F70A4}"/>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FA131B0C-06F8-4A3E-2AB7-87DD7AC4D740}"/>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Rectangle: Rounded Corners 49">
              <a:extLst>
                <a:ext uri="{FF2B5EF4-FFF2-40B4-BE49-F238E27FC236}">
                  <a16:creationId xmlns:a16="http://schemas.microsoft.com/office/drawing/2014/main" id="{88AD11B5-4027-716E-9A18-7B6655EF4A9B}"/>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3346A225-9CF9-8AE7-FAE3-4DC67689A885}"/>
              </a:ext>
              <a:ext uri="{C183D7F6-B498-43B3-948B-1728B52AA6E4}">
                <adec:decorative xmlns:adec="http://schemas.microsoft.com/office/drawing/2017/decorative" val="1"/>
              </a:ext>
            </a:extLst>
          </p:cNvPr>
          <p:cNvGrpSpPr>
            <a:grpSpLocks noChangeAspect="1"/>
          </p:cNvGrpSpPr>
          <p:nvPr/>
        </p:nvGrpSpPr>
        <p:grpSpPr>
          <a:xfrm>
            <a:off x="8273155" y="4782191"/>
            <a:ext cx="466292" cy="457200"/>
            <a:chOff x="7203929" y="4575567"/>
            <a:chExt cx="317550" cy="311358"/>
          </a:xfrm>
        </p:grpSpPr>
        <p:sp>
          <p:nvSpPr>
            <p:cNvPr id="54" name="Freeform: Shape 53">
              <a:extLst>
                <a:ext uri="{FF2B5EF4-FFF2-40B4-BE49-F238E27FC236}">
                  <a16:creationId xmlns:a16="http://schemas.microsoft.com/office/drawing/2014/main" id="{D5E5A448-41A1-BE66-39A0-E5786EE5DEF2}"/>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F8C6C2B6-E0AC-000A-EFC2-6737BC816FE9}"/>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0078D4"/>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DEC3B76-635C-2EF8-837C-4E8BA3AFE5F4}"/>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9E15D016-964C-6F06-BAD3-C000928F6760}"/>
              </a:ext>
              <a:ext uri="{C183D7F6-B498-43B3-948B-1728B52AA6E4}">
                <adec:decorative xmlns:adec="http://schemas.microsoft.com/office/drawing/2017/decorative" val="1"/>
              </a:ext>
            </a:extLst>
          </p:cNvPr>
          <p:cNvGrpSpPr>
            <a:grpSpLocks noChangeAspect="1"/>
          </p:cNvGrpSpPr>
          <p:nvPr/>
        </p:nvGrpSpPr>
        <p:grpSpPr>
          <a:xfrm>
            <a:off x="10681943" y="4782191"/>
            <a:ext cx="469313" cy="457200"/>
            <a:chOff x="9302126" y="4550136"/>
            <a:chExt cx="309543" cy="301558"/>
          </a:xfrm>
        </p:grpSpPr>
        <p:sp>
          <p:nvSpPr>
            <p:cNvPr id="60" name="Rectangle: Rounded Corners 59">
              <a:extLst>
                <a:ext uri="{FF2B5EF4-FFF2-40B4-BE49-F238E27FC236}">
                  <a16:creationId xmlns:a16="http://schemas.microsoft.com/office/drawing/2014/main" id="{971653DC-945A-B9A4-3429-E231BFBBFCF5}"/>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1FC067C3-B0DA-5579-89EF-5C0455D3B5E9}"/>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Circle: Hollow 61">
              <a:extLst>
                <a:ext uri="{FF2B5EF4-FFF2-40B4-BE49-F238E27FC236}">
                  <a16:creationId xmlns:a16="http://schemas.microsoft.com/office/drawing/2014/main" id="{FF25D46D-8D7B-0B75-F430-3F899E8B987F}"/>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86095E17-E45A-0487-B93B-E092F44A211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1AE0D3D4-EE51-5FF2-7A25-BCC9B15A53ED}"/>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CCB5C6F1-0B44-4410-86FC-D0735FACBBF3}"/>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D458183D-1BB5-E58F-1B94-51C37B9919FD}"/>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FDA90923-303B-D24A-70BA-8AF9052611FB}"/>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9AD34DF4-7124-4985-E50F-D41AFAFACE97}"/>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B8D942B7-1A86-087C-9FEC-9901D26CC799}"/>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DB1853A1-71D6-EE59-CEE6-C2CBBDECDDDD}"/>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96C7BB9A-6FD9-71E4-7390-301603B9F586}"/>
              </a:ext>
              <a:ext uri="{C183D7F6-B498-43B3-948B-1728B52AA6E4}">
                <adec:decorative xmlns:adec="http://schemas.microsoft.com/office/drawing/2017/decorative" val="1"/>
              </a:ext>
            </a:extLst>
          </p:cNvPr>
          <p:cNvSpPr/>
          <p:nvPr/>
        </p:nvSpPr>
        <p:spPr>
          <a:xfrm>
            <a:off x="5070230" y="4891413"/>
            <a:ext cx="2051540" cy="637028"/>
          </a:xfrm>
          <a:prstGeom prst="rect">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grpSp>
        <p:nvGrpSpPr>
          <p:cNvPr id="93" name="Group 92">
            <a:extLst>
              <a:ext uri="{FF2B5EF4-FFF2-40B4-BE49-F238E27FC236}">
                <a16:creationId xmlns:a16="http://schemas.microsoft.com/office/drawing/2014/main" id="{08FA4B5F-75BE-8210-A45E-B2EDCAAF1A25}"/>
              </a:ext>
              <a:ext uri="{C183D7F6-B498-43B3-948B-1728B52AA6E4}">
                <adec:decorative xmlns:adec="http://schemas.microsoft.com/office/drawing/2017/decorative" val="1"/>
              </a:ext>
            </a:extLst>
          </p:cNvPr>
          <p:cNvGrpSpPr/>
          <p:nvPr/>
        </p:nvGrpSpPr>
        <p:grpSpPr>
          <a:xfrm>
            <a:off x="1322028" y="1617061"/>
            <a:ext cx="266482" cy="262477"/>
            <a:chOff x="2482340" y="7339025"/>
            <a:chExt cx="266482" cy="262477"/>
          </a:xfrm>
        </p:grpSpPr>
        <p:sp>
          <p:nvSpPr>
            <p:cNvPr id="80" name="Frame 79">
              <a:extLst>
                <a:ext uri="{FF2B5EF4-FFF2-40B4-BE49-F238E27FC236}">
                  <a16:creationId xmlns:a16="http://schemas.microsoft.com/office/drawing/2014/main" id="{636722A2-7CD9-4088-9F2C-4A963133F658}"/>
                </a:ext>
                <a:ext uri="{C183D7F6-B498-43B3-948B-1728B52AA6E4}">
                  <adec:decorative xmlns:adec="http://schemas.microsoft.com/office/drawing/2017/decorative" val="1"/>
                </a:ext>
              </a:extLst>
            </p:cNvPr>
            <p:cNvSpPr/>
            <p:nvPr/>
          </p:nvSpPr>
          <p:spPr>
            <a:xfrm>
              <a:off x="2482340" y="7339025"/>
              <a:ext cx="266482" cy="262477"/>
            </a:xfrm>
            <a:prstGeom prst="frame">
              <a:avLst>
                <a:gd name="adj1" fmla="val 9074"/>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solidFill>
                    <a:srgbClr val="92D050"/>
                  </a:solidFill>
                </a:ln>
                <a:solidFill>
                  <a:prstClr val="black"/>
                </a:solidFill>
                <a:effectLst/>
                <a:uLnTx/>
                <a:uFillTx/>
                <a:ea typeface="+mn-ea"/>
                <a:cs typeface="+mn-cs"/>
              </a:endParaRPr>
            </a:p>
          </p:txBody>
        </p:sp>
        <p:pic>
          <p:nvPicPr>
            <p:cNvPr id="81" name="Graphic 80" descr="Checkmark with solid fill">
              <a:extLst>
                <a:ext uri="{FF2B5EF4-FFF2-40B4-BE49-F238E27FC236}">
                  <a16:creationId xmlns:a16="http://schemas.microsoft.com/office/drawing/2014/main" id="{E67CCD0A-5ED6-058E-5074-6EA58E378DF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14939" y="7362245"/>
              <a:ext cx="201284" cy="201284"/>
            </a:xfrm>
            <a:prstGeom prst="rect">
              <a:avLst/>
            </a:prstGeom>
          </p:spPr>
        </p:pic>
      </p:grpSp>
      <p:sp>
        <p:nvSpPr>
          <p:cNvPr id="90" name="Rectangle 89">
            <a:extLst>
              <a:ext uri="{FF2B5EF4-FFF2-40B4-BE49-F238E27FC236}">
                <a16:creationId xmlns:a16="http://schemas.microsoft.com/office/drawing/2014/main" id="{04C98643-04E9-9B9F-261D-21962037EE12}"/>
              </a:ext>
              <a:ext uri="{C183D7F6-B498-43B3-948B-1728B52AA6E4}">
                <adec:decorative xmlns:adec="http://schemas.microsoft.com/office/drawing/2017/decorative" val="1"/>
              </a:ext>
            </a:extLst>
          </p:cNvPr>
          <p:cNvSpPr/>
          <p:nvPr/>
        </p:nvSpPr>
        <p:spPr>
          <a:xfrm>
            <a:off x="609604" y="4560618"/>
            <a:ext cx="10972792" cy="1298618"/>
          </a:xfrm>
          <a:prstGeom prst="rect">
            <a:avLst/>
          </a:prstGeom>
          <a:noFill/>
          <a:ln w="381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grpSp>
        <p:nvGrpSpPr>
          <p:cNvPr id="94" name="Group 93">
            <a:extLst>
              <a:ext uri="{FF2B5EF4-FFF2-40B4-BE49-F238E27FC236}">
                <a16:creationId xmlns:a16="http://schemas.microsoft.com/office/drawing/2014/main" id="{6B1BC518-9D6D-9288-BD6B-331CD4708EAD}"/>
              </a:ext>
              <a:ext uri="{C183D7F6-B498-43B3-948B-1728B52AA6E4}">
                <adec:decorative xmlns:adec="http://schemas.microsoft.com/office/drawing/2017/decorative" val="1"/>
              </a:ext>
            </a:extLst>
          </p:cNvPr>
          <p:cNvGrpSpPr/>
          <p:nvPr/>
        </p:nvGrpSpPr>
        <p:grpSpPr>
          <a:xfrm>
            <a:off x="1322028" y="2222042"/>
            <a:ext cx="266482" cy="262477"/>
            <a:chOff x="2482340" y="7339025"/>
            <a:chExt cx="266482" cy="262477"/>
          </a:xfrm>
        </p:grpSpPr>
        <p:sp>
          <p:nvSpPr>
            <p:cNvPr id="95" name="Frame 94">
              <a:extLst>
                <a:ext uri="{FF2B5EF4-FFF2-40B4-BE49-F238E27FC236}">
                  <a16:creationId xmlns:a16="http://schemas.microsoft.com/office/drawing/2014/main" id="{034EAADE-EEB7-29F6-0D97-95A7225CC18B}"/>
                </a:ext>
                <a:ext uri="{C183D7F6-B498-43B3-948B-1728B52AA6E4}">
                  <adec:decorative xmlns:adec="http://schemas.microsoft.com/office/drawing/2017/decorative" val="1"/>
                </a:ext>
              </a:extLst>
            </p:cNvPr>
            <p:cNvSpPr/>
            <p:nvPr/>
          </p:nvSpPr>
          <p:spPr>
            <a:xfrm>
              <a:off x="2482340" y="7339025"/>
              <a:ext cx="266482" cy="262477"/>
            </a:xfrm>
            <a:prstGeom prst="frame">
              <a:avLst>
                <a:gd name="adj1" fmla="val 9074"/>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solidFill>
                    <a:srgbClr val="92D050"/>
                  </a:solidFill>
                </a:ln>
                <a:solidFill>
                  <a:prstClr val="black"/>
                </a:solidFill>
                <a:effectLst/>
                <a:uLnTx/>
                <a:uFillTx/>
                <a:ea typeface="+mn-ea"/>
                <a:cs typeface="+mn-cs"/>
              </a:endParaRPr>
            </a:p>
          </p:txBody>
        </p:sp>
        <p:pic>
          <p:nvPicPr>
            <p:cNvPr id="96" name="Graphic 95" descr="Checkmark with solid fill">
              <a:extLst>
                <a:ext uri="{FF2B5EF4-FFF2-40B4-BE49-F238E27FC236}">
                  <a16:creationId xmlns:a16="http://schemas.microsoft.com/office/drawing/2014/main" id="{7F03D833-3FE9-4A21-37D2-138919FFB8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14939" y="7362245"/>
              <a:ext cx="201284" cy="201284"/>
            </a:xfrm>
            <a:prstGeom prst="rect">
              <a:avLst/>
            </a:prstGeom>
          </p:spPr>
        </p:pic>
      </p:grpSp>
      <p:grpSp>
        <p:nvGrpSpPr>
          <p:cNvPr id="97" name="Group 96">
            <a:extLst>
              <a:ext uri="{FF2B5EF4-FFF2-40B4-BE49-F238E27FC236}">
                <a16:creationId xmlns:a16="http://schemas.microsoft.com/office/drawing/2014/main" id="{D1D9A7E4-7023-7D3A-A8BC-72800C88CFB0}"/>
              </a:ext>
              <a:ext uri="{C183D7F6-B498-43B3-948B-1728B52AA6E4}">
                <adec:decorative xmlns:adec="http://schemas.microsoft.com/office/drawing/2017/decorative" val="1"/>
              </a:ext>
            </a:extLst>
          </p:cNvPr>
          <p:cNvGrpSpPr/>
          <p:nvPr/>
        </p:nvGrpSpPr>
        <p:grpSpPr>
          <a:xfrm>
            <a:off x="1322028" y="2827023"/>
            <a:ext cx="266482" cy="262477"/>
            <a:chOff x="2482340" y="7339025"/>
            <a:chExt cx="266482" cy="262477"/>
          </a:xfrm>
        </p:grpSpPr>
        <p:sp>
          <p:nvSpPr>
            <p:cNvPr id="98" name="Frame 97">
              <a:extLst>
                <a:ext uri="{FF2B5EF4-FFF2-40B4-BE49-F238E27FC236}">
                  <a16:creationId xmlns:a16="http://schemas.microsoft.com/office/drawing/2014/main" id="{651E9A31-58F8-C19A-D543-109D9B9C3506}"/>
                </a:ext>
                <a:ext uri="{C183D7F6-B498-43B3-948B-1728B52AA6E4}">
                  <adec:decorative xmlns:adec="http://schemas.microsoft.com/office/drawing/2017/decorative" val="1"/>
                </a:ext>
              </a:extLst>
            </p:cNvPr>
            <p:cNvSpPr/>
            <p:nvPr/>
          </p:nvSpPr>
          <p:spPr>
            <a:xfrm>
              <a:off x="2482340" y="7339025"/>
              <a:ext cx="266482" cy="262477"/>
            </a:xfrm>
            <a:prstGeom prst="frame">
              <a:avLst>
                <a:gd name="adj1" fmla="val 9074"/>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solidFill>
                    <a:srgbClr val="92D050"/>
                  </a:solidFill>
                </a:ln>
                <a:solidFill>
                  <a:prstClr val="black"/>
                </a:solidFill>
                <a:effectLst/>
                <a:uLnTx/>
                <a:uFillTx/>
                <a:ea typeface="+mn-ea"/>
                <a:cs typeface="+mn-cs"/>
              </a:endParaRPr>
            </a:p>
          </p:txBody>
        </p:sp>
        <p:pic>
          <p:nvPicPr>
            <p:cNvPr id="99" name="Graphic 98" descr="Checkmark with solid fill">
              <a:extLst>
                <a:ext uri="{FF2B5EF4-FFF2-40B4-BE49-F238E27FC236}">
                  <a16:creationId xmlns:a16="http://schemas.microsoft.com/office/drawing/2014/main" id="{8FD4BFF3-F184-A956-5A36-8DBDF7CFC14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14939" y="7362245"/>
              <a:ext cx="201284" cy="201284"/>
            </a:xfrm>
            <a:prstGeom prst="rect">
              <a:avLst/>
            </a:prstGeom>
          </p:spPr>
        </p:pic>
      </p:grpSp>
      <p:grpSp>
        <p:nvGrpSpPr>
          <p:cNvPr id="100" name="Group 99">
            <a:extLst>
              <a:ext uri="{FF2B5EF4-FFF2-40B4-BE49-F238E27FC236}">
                <a16:creationId xmlns:a16="http://schemas.microsoft.com/office/drawing/2014/main" id="{FC646D46-E3A9-F416-6859-F53FC6620671}"/>
              </a:ext>
              <a:ext uri="{C183D7F6-B498-43B3-948B-1728B52AA6E4}">
                <adec:decorative xmlns:adec="http://schemas.microsoft.com/office/drawing/2017/decorative" val="1"/>
              </a:ext>
            </a:extLst>
          </p:cNvPr>
          <p:cNvGrpSpPr/>
          <p:nvPr/>
        </p:nvGrpSpPr>
        <p:grpSpPr>
          <a:xfrm>
            <a:off x="1322028" y="3432004"/>
            <a:ext cx="266482" cy="262477"/>
            <a:chOff x="2482340" y="7339025"/>
            <a:chExt cx="266482" cy="262477"/>
          </a:xfrm>
        </p:grpSpPr>
        <p:sp>
          <p:nvSpPr>
            <p:cNvPr id="101" name="Frame 100">
              <a:extLst>
                <a:ext uri="{FF2B5EF4-FFF2-40B4-BE49-F238E27FC236}">
                  <a16:creationId xmlns:a16="http://schemas.microsoft.com/office/drawing/2014/main" id="{3E3B01E5-7C7B-E264-9CAA-B617D98CD6FD}"/>
                </a:ext>
                <a:ext uri="{C183D7F6-B498-43B3-948B-1728B52AA6E4}">
                  <adec:decorative xmlns:adec="http://schemas.microsoft.com/office/drawing/2017/decorative" val="1"/>
                </a:ext>
              </a:extLst>
            </p:cNvPr>
            <p:cNvSpPr/>
            <p:nvPr/>
          </p:nvSpPr>
          <p:spPr>
            <a:xfrm>
              <a:off x="2482340" y="7339025"/>
              <a:ext cx="266482" cy="262477"/>
            </a:xfrm>
            <a:prstGeom prst="frame">
              <a:avLst>
                <a:gd name="adj1" fmla="val 9074"/>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solidFill>
                    <a:srgbClr val="92D050"/>
                  </a:solidFill>
                </a:ln>
                <a:solidFill>
                  <a:prstClr val="black"/>
                </a:solidFill>
                <a:effectLst/>
                <a:uLnTx/>
                <a:uFillTx/>
                <a:ea typeface="+mn-ea"/>
                <a:cs typeface="+mn-cs"/>
              </a:endParaRPr>
            </a:p>
          </p:txBody>
        </p:sp>
        <p:pic>
          <p:nvPicPr>
            <p:cNvPr id="102" name="Graphic 101" descr="Checkmark with solid fill">
              <a:extLst>
                <a:ext uri="{FF2B5EF4-FFF2-40B4-BE49-F238E27FC236}">
                  <a16:creationId xmlns:a16="http://schemas.microsoft.com/office/drawing/2014/main" id="{F53549C6-502A-C155-9FF6-DC8009E532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14939" y="7362245"/>
              <a:ext cx="201284" cy="201284"/>
            </a:xfrm>
            <a:prstGeom prst="rect">
              <a:avLst/>
            </a:prstGeom>
          </p:spPr>
        </p:pic>
      </p:grpSp>
      <p:grpSp>
        <p:nvGrpSpPr>
          <p:cNvPr id="103" name="Group 102">
            <a:extLst>
              <a:ext uri="{FF2B5EF4-FFF2-40B4-BE49-F238E27FC236}">
                <a16:creationId xmlns:a16="http://schemas.microsoft.com/office/drawing/2014/main" id="{511D2EDD-8EFE-4DE5-866E-02FE84646218}"/>
              </a:ext>
              <a:ext uri="{C183D7F6-B498-43B3-948B-1728B52AA6E4}">
                <adec:decorative xmlns:adec="http://schemas.microsoft.com/office/drawing/2017/decorative" val="1"/>
              </a:ext>
            </a:extLst>
          </p:cNvPr>
          <p:cNvGrpSpPr/>
          <p:nvPr/>
        </p:nvGrpSpPr>
        <p:grpSpPr>
          <a:xfrm>
            <a:off x="1322028" y="4036985"/>
            <a:ext cx="266482" cy="262477"/>
            <a:chOff x="2482340" y="7339025"/>
            <a:chExt cx="266482" cy="262477"/>
          </a:xfrm>
        </p:grpSpPr>
        <p:sp>
          <p:nvSpPr>
            <p:cNvPr id="104" name="Frame 103">
              <a:extLst>
                <a:ext uri="{FF2B5EF4-FFF2-40B4-BE49-F238E27FC236}">
                  <a16:creationId xmlns:a16="http://schemas.microsoft.com/office/drawing/2014/main" id="{E548E576-E31E-F7C0-530C-BC70F1C5B197}"/>
                </a:ext>
                <a:ext uri="{C183D7F6-B498-43B3-948B-1728B52AA6E4}">
                  <adec:decorative xmlns:adec="http://schemas.microsoft.com/office/drawing/2017/decorative" val="1"/>
                </a:ext>
              </a:extLst>
            </p:cNvPr>
            <p:cNvSpPr/>
            <p:nvPr/>
          </p:nvSpPr>
          <p:spPr>
            <a:xfrm>
              <a:off x="2482340" y="7339025"/>
              <a:ext cx="266482" cy="262477"/>
            </a:xfrm>
            <a:prstGeom prst="frame">
              <a:avLst>
                <a:gd name="adj1" fmla="val 9074"/>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solidFill>
                    <a:srgbClr val="92D050"/>
                  </a:solidFill>
                </a:ln>
                <a:solidFill>
                  <a:prstClr val="black"/>
                </a:solidFill>
                <a:effectLst/>
                <a:uLnTx/>
                <a:uFillTx/>
                <a:ea typeface="+mn-ea"/>
                <a:cs typeface="+mn-cs"/>
              </a:endParaRPr>
            </a:p>
          </p:txBody>
        </p:sp>
        <p:pic>
          <p:nvPicPr>
            <p:cNvPr id="105" name="Graphic 104" descr="Checkmark with solid fill">
              <a:extLst>
                <a:ext uri="{FF2B5EF4-FFF2-40B4-BE49-F238E27FC236}">
                  <a16:creationId xmlns:a16="http://schemas.microsoft.com/office/drawing/2014/main" id="{5E478DBC-0EFB-4D7E-4317-861CA95A565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14939" y="7362245"/>
              <a:ext cx="201284" cy="201284"/>
            </a:xfrm>
            <a:prstGeom prst="rect">
              <a:avLst/>
            </a:prstGeom>
          </p:spPr>
        </p:pic>
      </p:grpSp>
      <p:sp>
        <p:nvSpPr>
          <p:cNvPr id="111" name="Title 110">
            <a:extLst>
              <a:ext uri="{FF2B5EF4-FFF2-40B4-BE49-F238E27FC236}">
                <a16:creationId xmlns:a16="http://schemas.microsoft.com/office/drawing/2014/main" id="{5D5B3934-95EF-D3CA-2A06-686CC10F7846}"/>
              </a:ext>
            </a:extLst>
          </p:cNvPr>
          <p:cNvSpPr>
            <a:spLocks noGrp="1"/>
          </p:cNvSpPr>
          <p:nvPr>
            <p:ph type="title"/>
          </p:nvPr>
        </p:nvSpPr>
        <p:spPr>
          <a:xfrm>
            <a:off x="588263" y="457200"/>
            <a:ext cx="11018520" cy="553998"/>
          </a:xfrm>
        </p:spPr>
        <p:txBody>
          <a:bodyPr/>
          <a:lstStyle/>
          <a:p>
            <a:r>
              <a:rPr lang="en-US"/>
              <a:t>Azure OpenAI </a:t>
            </a:r>
            <a:r>
              <a:rPr lang="en-US">
                <a:solidFill>
                  <a:schemeClr val="accent1"/>
                </a:solidFill>
              </a:rPr>
              <a:t>|</a:t>
            </a:r>
            <a:r>
              <a:rPr lang="en-US"/>
              <a:t> When to use it</a:t>
            </a:r>
          </a:p>
        </p:txBody>
      </p:sp>
      <p:sp>
        <p:nvSpPr>
          <p:cNvPr id="75" name="Rectangle 74">
            <a:extLst>
              <a:ext uri="{FF2B5EF4-FFF2-40B4-BE49-F238E27FC236}">
                <a16:creationId xmlns:a16="http://schemas.microsoft.com/office/drawing/2014/main" id="{1397529A-F625-FA8B-3262-3765489851B0}"/>
              </a:ext>
            </a:extLst>
          </p:cNvPr>
          <p:cNvSpPr/>
          <p:nvPr/>
        </p:nvSpPr>
        <p:spPr bwMode="auto">
          <a:xfrm>
            <a:off x="1809750" y="1452479"/>
            <a:ext cx="9144000" cy="59164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white"/>
                </a:solidFill>
                <a:effectLst/>
                <a:uLnTx/>
                <a:uFillTx/>
                <a:ea typeface="+mn-ea"/>
                <a:cs typeface="Segoe UI" panose="020B0502040204020203" pitchFamily="34" charset="0"/>
              </a:rPr>
              <a:t>I need a general-purpose model that can handle multiple tasks. </a:t>
            </a:r>
          </a:p>
          <a:p>
            <a:pPr marL="0" marR="0" lvl="0" indent="0" defTabSz="914102" eaLnBrk="1" fontAlgn="base" latinLnBrk="0" hangingPunct="1">
              <a:lnSpc>
                <a:spcPct val="100000"/>
              </a:lnSpc>
              <a:spcBef>
                <a:spcPct val="0"/>
              </a:spcBef>
              <a:spcAft>
                <a:spcPct val="0"/>
              </a:spcAft>
              <a:buClrTx/>
              <a:buSzTx/>
              <a:buFontTx/>
              <a:buNone/>
              <a:tabLst/>
              <a:defRPr/>
            </a:pPr>
            <a:r>
              <a:rPr lang="en-US" sz="1600" kern="0">
                <a:solidFill>
                  <a:schemeClr val="accent1"/>
                </a:solidFill>
                <a:cs typeface="Segoe UI" panose="020B0502040204020203" pitchFamily="34" charset="0"/>
              </a:rPr>
              <a:t>e.g., </a:t>
            </a:r>
            <a:r>
              <a:rPr lang="en-US" sz="1600" kern="0" err="1">
                <a:solidFill>
                  <a:schemeClr val="accent1"/>
                </a:solidFill>
                <a:cs typeface="Segoe UI" panose="020B0502040204020203" pitchFamily="34" charset="0"/>
              </a:rPr>
              <a:t>translation+entity</a:t>
            </a:r>
            <a:r>
              <a:rPr lang="en-US" sz="1600" kern="0">
                <a:solidFill>
                  <a:schemeClr val="accent1"/>
                </a:solidFill>
                <a:cs typeface="Segoe UI" panose="020B0502040204020203" pitchFamily="34" charset="0"/>
              </a:rPr>
              <a:t> </a:t>
            </a:r>
            <a:r>
              <a:rPr lang="en-US" sz="1600" kern="0" err="1">
                <a:solidFill>
                  <a:schemeClr val="accent1"/>
                </a:solidFill>
                <a:cs typeface="Segoe UI" panose="020B0502040204020203" pitchFamily="34" charset="0"/>
              </a:rPr>
              <a:t>recognition+sentiment</a:t>
            </a:r>
            <a:r>
              <a:rPr lang="en-US" sz="1600" kern="0">
                <a:solidFill>
                  <a:schemeClr val="accent1"/>
                </a:solidFill>
                <a:cs typeface="Segoe UI" panose="020B0502040204020203" pitchFamily="34" charset="0"/>
              </a:rPr>
              <a:t> analysis </a:t>
            </a:r>
          </a:p>
        </p:txBody>
      </p:sp>
      <p:sp>
        <p:nvSpPr>
          <p:cNvPr id="76" name="Rectangle 75">
            <a:extLst>
              <a:ext uri="{FF2B5EF4-FFF2-40B4-BE49-F238E27FC236}">
                <a16:creationId xmlns:a16="http://schemas.microsoft.com/office/drawing/2014/main" id="{A8220B5A-F44D-4507-93AD-6D0F8CD802A4}"/>
              </a:ext>
            </a:extLst>
          </p:cNvPr>
          <p:cNvSpPr/>
          <p:nvPr/>
        </p:nvSpPr>
        <p:spPr bwMode="auto">
          <a:xfrm>
            <a:off x="1809750" y="2057460"/>
            <a:ext cx="9144000" cy="59164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white"/>
                </a:solidFill>
                <a:effectLst/>
                <a:uLnTx/>
                <a:uFillTx/>
                <a:ea typeface="+mn-ea"/>
                <a:cs typeface="Segoe UI" panose="020B0502040204020203" pitchFamily="34" charset="0"/>
              </a:rPr>
              <a:t>I need to generate human-like content, whilst preserving data privacy and security</a:t>
            </a:r>
          </a:p>
          <a:p>
            <a:pPr marL="0" marR="0" lvl="0" indent="0" defTabSz="914102" eaLnBrk="1" fontAlgn="base" latinLnBrk="0" hangingPunct="1">
              <a:lnSpc>
                <a:spcPct val="100000"/>
              </a:lnSpc>
              <a:spcBef>
                <a:spcPct val="0"/>
              </a:spcBef>
              <a:spcAft>
                <a:spcPct val="0"/>
              </a:spcAft>
              <a:buClrTx/>
              <a:buSzTx/>
              <a:buFontTx/>
              <a:buNone/>
              <a:tabLst/>
              <a:defRPr/>
            </a:pPr>
            <a:r>
              <a:rPr lang="en-US" sz="1600" kern="0">
                <a:solidFill>
                  <a:schemeClr val="accent1"/>
                </a:solidFill>
                <a:cs typeface="Segoe UI" panose="020B0502040204020203" pitchFamily="34" charset="0"/>
              </a:rPr>
              <a:t>e.g., abstractive summarization, content writing, paraphrasing, code</a:t>
            </a:r>
          </a:p>
        </p:txBody>
      </p:sp>
      <p:sp>
        <p:nvSpPr>
          <p:cNvPr id="78" name="Rectangle 77">
            <a:extLst>
              <a:ext uri="{FF2B5EF4-FFF2-40B4-BE49-F238E27FC236}">
                <a16:creationId xmlns:a16="http://schemas.microsoft.com/office/drawing/2014/main" id="{68F7EA2C-3B5B-3CC0-1D5E-61E415084570}"/>
              </a:ext>
            </a:extLst>
          </p:cNvPr>
          <p:cNvSpPr/>
          <p:nvPr/>
        </p:nvSpPr>
        <p:spPr bwMode="auto">
          <a:xfrm>
            <a:off x="1809750" y="2662441"/>
            <a:ext cx="9144000" cy="59164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white"/>
                </a:solidFill>
                <a:effectLst/>
                <a:uLnTx/>
                <a:uFillTx/>
                <a:ea typeface="+mn-ea"/>
                <a:cs typeface="Segoe UI" panose="020B0502040204020203" pitchFamily="34" charset="0"/>
              </a:rPr>
              <a:t>I need rapid prototyping and quick time to market for many use cases</a:t>
            </a:r>
          </a:p>
        </p:txBody>
      </p:sp>
      <p:sp>
        <p:nvSpPr>
          <p:cNvPr id="77" name="Rectangle 76">
            <a:extLst>
              <a:ext uri="{FF2B5EF4-FFF2-40B4-BE49-F238E27FC236}">
                <a16:creationId xmlns:a16="http://schemas.microsoft.com/office/drawing/2014/main" id="{57631F08-A51E-8B65-9B87-6D428B9B52BF}"/>
              </a:ext>
            </a:extLst>
          </p:cNvPr>
          <p:cNvSpPr/>
          <p:nvPr/>
        </p:nvSpPr>
        <p:spPr bwMode="auto">
          <a:xfrm>
            <a:off x="1809750" y="3267422"/>
            <a:ext cx="9144000" cy="59164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white"/>
                </a:solidFill>
                <a:effectLst/>
                <a:uLnTx/>
                <a:uFillTx/>
                <a:ea typeface="+mn-ea"/>
                <a:cs typeface="Segoe UI" panose="020B0502040204020203" pitchFamily="34" charset="0"/>
              </a:rPr>
              <a:t>I could use a model with little or no additional training</a:t>
            </a:r>
          </a:p>
        </p:txBody>
      </p:sp>
      <p:sp>
        <p:nvSpPr>
          <p:cNvPr id="79" name="Rectangle 78">
            <a:extLst>
              <a:ext uri="{FF2B5EF4-FFF2-40B4-BE49-F238E27FC236}">
                <a16:creationId xmlns:a16="http://schemas.microsoft.com/office/drawing/2014/main" id="{F996EBBF-ADE3-44A0-9298-89581BFCF76B}"/>
              </a:ext>
            </a:extLst>
          </p:cNvPr>
          <p:cNvSpPr/>
          <p:nvPr/>
        </p:nvSpPr>
        <p:spPr bwMode="auto">
          <a:xfrm>
            <a:off x="1809750" y="3872403"/>
            <a:ext cx="9144000" cy="59164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white"/>
                </a:solidFill>
                <a:effectLst/>
                <a:uLnTx/>
                <a:uFillTx/>
                <a:ea typeface="+mn-ea"/>
                <a:cs typeface="Segoe UI" panose="020B0502040204020203" pitchFamily="34" charset="0"/>
              </a:rPr>
              <a:t>I want to explore solutions / use cases that have been described previously</a:t>
            </a:r>
          </a:p>
        </p:txBody>
      </p:sp>
      <p:sp>
        <p:nvSpPr>
          <p:cNvPr id="14" name="TextBox 13">
            <a:extLst>
              <a:ext uri="{FF2B5EF4-FFF2-40B4-BE49-F238E27FC236}">
                <a16:creationId xmlns:a16="http://schemas.microsoft.com/office/drawing/2014/main" id="{9A2D8B88-3CD4-7487-8132-F0C802729E36}"/>
              </a:ext>
            </a:extLst>
          </p:cNvPr>
          <p:cNvSpPr txBox="1"/>
          <p:nvPr/>
        </p:nvSpPr>
        <p:spPr>
          <a:xfrm>
            <a:off x="337820" y="5410035"/>
            <a:ext cx="1875163"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Vision</a:t>
            </a:r>
          </a:p>
        </p:txBody>
      </p:sp>
      <p:sp>
        <p:nvSpPr>
          <p:cNvPr id="41" name="TextBox 40">
            <a:extLst>
              <a:ext uri="{FF2B5EF4-FFF2-40B4-BE49-F238E27FC236}">
                <a16:creationId xmlns:a16="http://schemas.microsoft.com/office/drawing/2014/main" id="{CD92F436-E2AB-22B3-7BA9-A09C1E769621}"/>
              </a:ext>
            </a:extLst>
          </p:cNvPr>
          <p:cNvSpPr txBox="1"/>
          <p:nvPr/>
        </p:nvSpPr>
        <p:spPr>
          <a:xfrm>
            <a:off x="2748120" y="5410035"/>
            <a:ext cx="1875163"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Speech</a:t>
            </a:r>
          </a:p>
        </p:txBody>
      </p:sp>
      <p:sp>
        <p:nvSpPr>
          <p:cNvPr id="72" name="TextBox 71">
            <a:extLst>
              <a:ext uri="{FF2B5EF4-FFF2-40B4-BE49-F238E27FC236}">
                <a16:creationId xmlns:a16="http://schemas.microsoft.com/office/drawing/2014/main" id="{6B90709C-4175-9F19-027C-E6AED0E38CE3}"/>
              </a:ext>
            </a:extLst>
          </p:cNvPr>
          <p:cNvSpPr txBox="1"/>
          <p:nvPr/>
        </p:nvSpPr>
        <p:spPr>
          <a:xfrm>
            <a:off x="5158420" y="5102205"/>
            <a:ext cx="1875163"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rPr>
              <a:t>Azure OpenAI Service</a:t>
            </a:r>
          </a:p>
        </p:txBody>
      </p:sp>
      <p:sp>
        <p:nvSpPr>
          <p:cNvPr id="53" name="TextBox 52">
            <a:extLst>
              <a:ext uri="{FF2B5EF4-FFF2-40B4-BE49-F238E27FC236}">
                <a16:creationId xmlns:a16="http://schemas.microsoft.com/office/drawing/2014/main" id="{96757D79-63F2-4792-4FF2-F8335D4435A8}"/>
              </a:ext>
            </a:extLst>
          </p:cNvPr>
          <p:cNvSpPr txBox="1"/>
          <p:nvPr/>
        </p:nvSpPr>
        <p:spPr>
          <a:xfrm>
            <a:off x="7568720" y="5410035"/>
            <a:ext cx="1875163"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Language</a:t>
            </a:r>
          </a:p>
        </p:txBody>
      </p:sp>
      <p:sp>
        <p:nvSpPr>
          <p:cNvPr id="59" name="TextBox 58">
            <a:extLst>
              <a:ext uri="{FF2B5EF4-FFF2-40B4-BE49-F238E27FC236}">
                <a16:creationId xmlns:a16="http://schemas.microsoft.com/office/drawing/2014/main" id="{218C2601-287C-644E-20A5-F1F3FD931092}"/>
              </a:ext>
            </a:extLst>
          </p:cNvPr>
          <p:cNvSpPr txBox="1"/>
          <p:nvPr/>
        </p:nvSpPr>
        <p:spPr>
          <a:xfrm>
            <a:off x="9979018" y="5410035"/>
            <a:ext cx="1875163"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Decision</a:t>
            </a:r>
          </a:p>
        </p:txBody>
      </p:sp>
      <p:sp>
        <p:nvSpPr>
          <p:cNvPr id="91" name="Rectangle 90">
            <a:extLst>
              <a:ext uri="{FF2B5EF4-FFF2-40B4-BE49-F238E27FC236}">
                <a16:creationId xmlns:a16="http://schemas.microsoft.com/office/drawing/2014/main" id="{3DBA78EA-8061-3CF0-D34C-F981D3502981}"/>
              </a:ext>
            </a:extLst>
          </p:cNvPr>
          <p:cNvSpPr/>
          <p:nvPr/>
        </p:nvSpPr>
        <p:spPr bwMode="auto">
          <a:xfrm>
            <a:off x="1997929" y="5899534"/>
            <a:ext cx="8196142" cy="33396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mj-lt"/>
                <a:ea typeface="+mn-ea"/>
                <a:cs typeface="Segoe UI" panose="020B0502040204020203" pitchFamily="34" charset="0"/>
              </a:rPr>
              <a:t>Azure Cognitive Services</a:t>
            </a:r>
          </a:p>
        </p:txBody>
      </p:sp>
    </p:spTree>
    <p:extLst>
      <p:ext uri="{BB962C8B-B14F-4D97-AF65-F5344CB8AC3E}">
        <p14:creationId xmlns:p14="http://schemas.microsoft.com/office/powerpoint/2010/main" val="2449041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20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40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nodeType="withEffect">
                                  <p:stCondLst>
                                    <p:cond delay="60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par>
                                <p:cTn id="17" presetID="10" presetClass="entr" presetSubtype="0" fill="hold" nodeType="withEffect">
                                  <p:stCondLst>
                                    <p:cond delay="80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childTnLst>
                          </p:cTn>
                        </p:par>
                        <p:par>
                          <p:cTn id="24" fill="hold">
                            <p:stCondLst>
                              <p:cond delay="1800"/>
                            </p:stCondLst>
                            <p:childTnLst>
                              <p:par>
                                <p:cTn id="25" presetID="10" presetClass="entr" presetSubtype="0"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4"/>
                                        </p:tgtEl>
                                      </p:cBhvr>
                                    </p:animEffect>
                                    <p:set>
                                      <p:cBhvr>
                                        <p:cTn id="32" dur="1" fill="hold">
                                          <p:stCondLst>
                                            <p:cond delay="499"/>
                                          </p:stCondLst>
                                        </p:cTn>
                                        <p:tgtEl>
                                          <p:spTgt spid="7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fade">
                                      <p:cBhvr>
                                        <p:cTn id="35" dur="500"/>
                                        <p:tgtEl>
                                          <p:spTgt spid="1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20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4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40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6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60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par>
                          <p:cTn id="57" fill="hold">
                            <p:stCondLst>
                              <p:cond delay="1100"/>
                            </p:stCondLst>
                            <p:childTnLst>
                              <p:par>
                                <p:cTn id="58" presetID="10" presetClass="entr" presetSubtype="0" fill="hold" grpId="0" nodeType="after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500"/>
                                        <p:tgtEl>
                                          <p:spTgt spid="9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90" grpId="0" animBg="1"/>
      <p:bldP spid="14" grpId="0"/>
      <p:bldP spid="41" grpId="0"/>
      <p:bldP spid="72" grpId="0"/>
      <p:bldP spid="53" grpId="0"/>
      <p:bldP spid="59" grpId="0"/>
      <p:bldP spid="9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E272B576-0E26-6A0E-A9E5-568670526BF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06" y="857175"/>
            <a:ext cx="608899" cy="5539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EA7BB704-6715-E4E8-8A55-1643B3ED7E1E}"/>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463" y="838117"/>
            <a:ext cx="608898" cy="6088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BFA6E94-8550-7DC3-36D7-B4ECCA6963AB}"/>
              </a:ext>
            </a:extLst>
          </p:cNvPr>
          <p:cNvSpPr>
            <a:spLocks noGrp="1"/>
          </p:cNvSpPr>
          <p:nvPr>
            <p:ph type="title"/>
          </p:nvPr>
        </p:nvSpPr>
        <p:spPr>
          <a:xfrm>
            <a:off x="588263" y="-1285318"/>
            <a:ext cx="11018520" cy="553998"/>
          </a:xfrm>
        </p:spPr>
        <p:txBody>
          <a:bodyPr/>
          <a:lstStyle/>
          <a:p>
            <a:r>
              <a:rPr lang="en-US" err="1"/>
              <a:t>OpenAI</a:t>
            </a:r>
            <a:r>
              <a:rPr lang="en-US"/>
              <a:t>, Azure </a:t>
            </a:r>
            <a:r>
              <a:rPr lang="en-US" err="1"/>
              <a:t>OpenAI</a:t>
            </a:r>
            <a:r>
              <a:rPr lang="en-US"/>
              <a:t> Service, </a:t>
            </a:r>
            <a:br>
              <a:rPr lang="en-US"/>
            </a:br>
            <a:r>
              <a:rPr lang="en-US"/>
              <a:t>Cognitive Service to Language</a:t>
            </a:r>
            <a:br>
              <a:rPr lang="en-US"/>
            </a:br>
            <a:endParaRPr lang="en-US"/>
          </a:p>
        </p:txBody>
      </p:sp>
      <p:cxnSp>
        <p:nvCxnSpPr>
          <p:cNvPr id="30" name="Straight Connector 29">
            <a:extLst>
              <a:ext uri="{FF2B5EF4-FFF2-40B4-BE49-F238E27FC236}">
                <a16:creationId xmlns:a16="http://schemas.microsoft.com/office/drawing/2014/main" id="{4BD794EA-6799-9B2E-6893-733120FB0622}"/>
              </a:ext>
              <a:ext uri="{C183D7F6-B498-43B3-948B-1728B52AA6E4}">
                <adec:decorative xmlns:adec="http://schemas.microsoft.com/office/drawing/2017/decorative" val="1"/>
              </a:ext>
            </a:extLst>
          </p:cNvPr>
          <p:cNvCxnSpPr>
            <a:cxnSpLocks/>
          </p:cNvCxnSpPr>
          <p:nvPr/>
        </p:nvCxnSpPr>
        <p:spPr>
          <a:xfrm>
            <a:off x="4038600" y="2244705"/>
            <a:ext cx="7565137"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E1C9AB7E-25C6-114F-80A2-237EC4F13663}"/>
              </a:ext>
              <a:ext uri="{C183D7F6-B498-43B3-948B-1728B52AA6E4}">
                <adec:decorative xmlns:adec="http://schemas.microsoft.com/office/drawing/2017/decorative" val="1"/>
              </a:ext>
            </a:extLst>
          </p:cNvPr>
          <p:cNvGrpSpPr>
            <a:grpSpLocks noChangeAspect="1"/>
          </p:cNvGrpSpPr>
          <p:nvPr/>
        </p:nvGrpSpPr>
        <p:grpSpPr>
          <a:xfrm>
            <a:off x="8341519" y="937447"/>
            <a:ext cx="466292" cy="457200"/>
            <a:chOff x="7203929" y="4575567"/>
            <a:chExt cx="317550" cy="311358"/>
          </a:xfrm>
        </p:grpSpPr>
        <p:sp>
          <p:nvSpPr>
            <p:cNvPr id="32" name="Freeform: Shape 31">
              <a:extLst>
                <a:ext uri="{FF2B5EF4-FFF2-40B4-BE49-F238E27FC236}">
                  <a16:creationId xmlns:a16="http://schemas.microsoft.com/office/drawing/2014/main" id="{B91CB7BC-8665-D933-B019-E3DDBB872112}"/>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B9FE0C83-8E41-367F-6FE3-4AB2DEDA72B0}"/>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0078D4"/>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B638FBAC-3D71-9DB2-BACF-196F020FC6B5}"/>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C3034923-5547-8E57-0EA3-E669405A10A8}"/>
              </a:ext>
              <a:ext uri="{C183D7F6-B498-43B3-948B-1728B52AA6E4}">
                <adec:decorative xmlns:adec="http://schemas.microsoft.com/office/drawing/2017/decorative" val="1"/>
              </a:ext>
            </a:extLst>
          </p:cNvPr>
          <p:cNvCxnSpPr>
            <a:cxnSpLocks/>
          </p:cNvCxnSpPr>
          <p:nvPr/>
        </p:nvCxnSpPr>
        <p:spPr>
          <a:xfrm>
            <a:off x="1387011" y="4154261"/>
            <a:ext cx="10216726"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511F98-DDAC-DBA5-6863-A3A2F1F9225E}"/>
              </a:ext>
              <a:ext uri="{C183D7F6-B498-43B3-948B-1728B52AA6E4}">
                <adec:decorative xmlns:adec="http://schemas.microsoft.com/office/drawing/2017/decorative" val="1"/>
              </a:ext>
            </a:extLst>
          </p:cNvPr>
          <p:cNvCxnSpPr>
            <a:cxnSpLocks/>
          </p:cNvCxnSpPr>
          <p:nvPr/>
        </p:nvCxnSpPr>
        <p:spPr>
          <a:xfrm>
            <a:off x="4252686" y="5208682"/>
            <a:ext cx="7351051"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988323E5-FA89-C2B5-5CDE-ECBDF9CEDADE}"/>
              </a:ext>
            </a:extLst>
          </p:cNvPr>
          <p:cNvSpPr>
            <a:spLocks noGrp="1"/>
          </p:cNvSpPr>
          <p:nvPr>
            <p:ph type="body" sz="quarter" idx="16"/>
          </p:nvPr>
        </p:nvSpPr>
        <p:spPr>
          <a:xfrm>
            <a:off x="585216" y="1695296"/>
            <a:ext cx="3534551" cy="276999"/>
          </a:xfrm>
        </p:spPr>
        <p:txBody>
          <a:bodyPr/>
          <a:lstStyle/>
          <a:p>
            <a:r>
              <a:rPr lang="en-US" sz="1800" err="1"/>
              <a:t>OpenAI</a:t>
            </a:r>
            <a:endParaRPr lang="en-US" sz="1800"/>
          </a:p>
        </p:txBody>
      </p:sp>
      <p:sp>
        <p:nvSpPr>
          <p:cNvPr id="22" name="Text Placeholder 21">
            <a:extLst>
              <a:ext uri="{FF2B5EF4-FFF2-40B4-BE49-F238E27FC236}">
                <a16:creationId xmlns:a16="http://schemas.microsoft.com/office/drawing/2014/main" id="{2CF9BAEF-437E-A16D-4A4C-9F07C456126B}"/>
              </a:ext>
            </a:extLst>
          </p:cNvPr>
          <p:cNvSpPr>
            <a:spLocks noGrp="1"/>
          </p:cNvSpPr>
          <p:nvPr>
            <p:ph type="body" sz="quarter" idx="17"/>
          </p:nvPr>
        </p:nvSpPr>
        <p:spPr>
          <a:xfrm>
            <a:off x="4463795" y="1695296"/>
            <a:ext cx="3534551" cy="276999"/>
          </a:xfrm>
        </p:spPr>
        <p:txBody>
          <a:bodyPr/>
          <a:lstStyle/>
          <a:p>
            <a:r>
              <a:rPr lang="en-US" sz="1800"/>
              <a:t>Azure </a:t>
            </a:r>
            <a:r>
              <a:rPr lang="en-US" sz="1800" err="1"/>
              <a:t>OpenAI</a:t>
            </a:r>
            <a:r>
              <a:rPr lang="en-US" sz="1800"/>
              <a:t> Service</a:t>
            </a:r>
          </a:p>
        </p:txBody>
      </p:sp>
      <p:sp>
        <p:nvSpPr>
          <p:cNvPr id="23" name="Text Placeholder 22">
            <a:extLst>
              <a:ext uri="{FF2B5EF4-FFF2-40B4-BE49-F238E27FC236}">
                <a16:creationId xmlns:a16="http://schemas.microsoft.com/office/drawing/2014/main" id="{8E0862E1-B6FB-A1A4-37C5-6AE13BD02105}"/>
              </a:ext>
            </a:extLst>
          </p:cNvPr>
          <p:cNvSpPr>
            <a:spLocks noGrp="1"/>
          </p:cNvSpPr>
          <p:nvPr>
            <p:ph type="body" sz="quarter" idx="18"/>
          </p:nvPr>
        </p:nvSpPr>
        <p:spPr>
          <a:xfrm>
            <a:off x="8342374" y="1695296"/>
            <a:ext cx="3534551" cy="276999"/>
          </a:xfrm>
        </p:spPr>
        <p:txBody>
          <a:bodyPr/>
          <a:lstStyle/>
          <a:p>
            <a:r>
              <a:rPr lang="en-US" sz="1800"/>
              <a:t>Cognitive Service for Language</a:t>
            </a:r>
          </a:p>
        </p:txBody>
      </p:sp>
      <p:sp>
        <p:nvSpPr>
          <p:cNvPr id="28" name="Text Placeholder 20">
            <a:extLst>
              <a:ext uri="{FF2B5EF4-FFF2-40B4-BE49-F238E27FC236}">
                <a16:creationId xmlns:a16="http://schemas.microsoft.com/office/drawing/2014/main" id="{AD1EF331-BCC6-3AA1-219B-7F63005882D9}"/>
              </a:ext>
            </a:extLst>
          </p:cNvPr>
          <p:cNvSpPr txBox="1">
            <a:spLocks/>
          </p:cNvSpPr>
          <p:nvPr/>
        </p:nvSpPr>
        <p:spPr>
          <a:xfrm>
            <a:off x="585217" y="2121595"/>
            <a:ext cx="3877246"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accent1"/>
                </a:solidFill>
              </a:rPr>
              <a:t>Developer experience &amp;</a:t>
            </a:r>
            <a:r>
              <a:rPr lang="en-US" sz="1600" dirty="0">
                <a:solidFill>
                  <a:schemeClr val="accent1"/>
                </a:solidFill>
              </a:rPr>
              <a:t> </a:t>
            </a:r>
            <a:r>
              <a:rPr lang="en-US" sz="1600">
                <a:solidFill>
                  <a:schemeClr val="accent1"/>
                </a:solidFill>
              </a:rPr>
              <a:t>applicability</a:t>
            </a:r>
          </a:p>
        </p:txBody>
      </p:sp>
      <p:sp>
        <p:nvSpPr>
          <p:cNvPr id="19" name="Text Placeholder 18">
            <a:extLst>
              <a:ext uri="{FF2B5EF4-FFF2-40B4-BE49-F238E27FC236}">
                <a16:creationId xmlns:a16="http://schemas.microsoft.com/office/drawing/2014/main" id="{BE7CE160-A2B3-F1B0-60E9-0AD11C72AD2D}"/>
              </a:ext>
            </a:extLst>
          </p:cNvPr>
          <p:cNvSpPr>
            <a:spLocks noGrp="1"/>
          </p:cNvSpPr>
          <p:nvPr>
            <p:ph type="body" sz="quarter" idx="14"/>
          </p:nvPr>
        </p:nvSpPr>
        <p:spPr>
          <a:xfrm>
            <a:off x="585217" y="2599319"/>
            <a:ext cx="3264408" cy="1200329"/>
          </a:xfrm>
        </p:spPr>
        <p:txBody>
          <a:bodyPr/>
          <a:lstStyle/>
          <a:p>
            <a:pPr marL="0" indent="0">
              <a:buNone/>
            </a:pPr>
            <a:r>
              <a:rPr lang="en-US" sz="1100">
                <a:latin typeface="+mj-lt"/>
              </a:rPr>
              <a:t>A broad set of text/code/image </a:t>
            </a:r>
            <a:br>
              <a:rPr lang="en-US" sz="1100">
                <a:latin typeface="+mj-lt"/>
              </a:rPr>
            </a:br>
            <a:r>
              <a:rPr lang="en-US" sz="1100">
                <a:latin typeface="+mj-lt"/>
              </a:rPr>
              <a:t>generative use-cases:</a:t>
            </a:r>
          </a:p>
          <a:p>
            <a:r>
              <a:rPr lang="en-US" sz="1000"/>
              <a:t>Flexible generative text, code and image API </a:t>
            </a:r>
          </a:p>
          <a:p>
            <a:r>
              <a:rPr lang="en-US" sz="1000"/>
              <a:t>Popular examples scenarios—Copywriting, summarization, chatbots, code generation, image generation in design tools</a:t>
            </a:r>
          </a:p>
          <a:p>
            <a:r>
              <a:rPr lang="en-US" sz="1000"/>
              <a:t>Experimentation with newest alpha models</a:t>
            </a:r>
          </a:p>
        </p:txBody>
      </p:sp>
      <p:sp>
        <p:nvSpPr>
          <p:cNvPr id="20" name="Text Placeholder 19">
            <a:extLst>
              <a:ext uri="{FF2B5EF4-FFF2-40B4-BE49-F238E27FC236}">
                <a16:creationId xmlns:a16="http://schemas.microsoft.com/office/drawing/2014/main" id="{2555D653-492C-0110-6C13-414C0844DB18}"/>
              </a:ext>
            </a:extLst>
          </p:cNvPr>
          <p:cNvSpPr>
            <a:spLocks noGrp="1"/>
          </p:cNvSpPr>
          <p:nvPr>
            <p:ph type="body" sz="quarter" idx="15"/>
          </p:nvPr>
        </p:nvSpPr>
        <p:spPr>
          <a:xfrm>
            <a:off x="4463796" y="2599319"/>
            <a:ext cx="3264408" cy="907941"/>
          </a:xfrm>
        </p:spPr>
        <p:txBody>
          <a:bodyPr/>
          <a:lstStyle/>
          <a:p>
            <a:pPr marL="0" indent="0">
              <a:buNone/>
            </a:pPr>
            <a:r>
              <a:rPr lang="en-US" sz="1100">
                <a:latin typeface="+mj-lt"/>
              </a:rPr>
              <a:t>Everything stated for </a:t>
            </a:r>
            <a:r>
              <a:rPr lang="en-US" sz="1100" err="1">
                <a:latin typeface="+mj-lt"/>
              </a:rPr>
              <a:t>OpenAI</a:t>
            </a:r>
            <a:r>
              <a:rPr lang="en-US" sz="1100">
                <a:latin typeface="+mj-lt"/>
              </a:rPr>
              <a:t>, plus:</a:t>
            </a:r>
          </a:p>
          <a:p>
            <a:r>
              <a:rPr lang="en-US" sz="1000"/>
              <a:t>Production-ready workloads requiring capacity</a:t>
            </a:r>
          </a:p>
          <a:p>
            <a:r>
              <a:rPr lang="en-US" sz="1000"/>
              <a:t>Apps with global user-base requiring geo-diversity</a:t>
            </a:r>
          </a:p>
          <a:p>
            <a:r>
              <a:rPr lang="en-US" sz="1000"/>
              <a:t>Apps requiring built-in content filtering and RAI checks</a:t>
            </a:r>
          </a:p>
          <a:p>
            <a:r>
              <a:rPr lang="en-US" sz="1000"/>
              <a:t>Apps with compliance, data privacy and security needs</a:t>
            </a:r>
          </a:p>
        </p:txBody>
      </p:sp>
      <p:sp>
        <p:nvSpPr>
          <p:cNvPr id="24" name="Text Placeholder 23">
            <a:extLst>
              <a:ext uri="{FF2B5EF4-FFF2-40B4-BE49-F238E27FC236}">
                <a16:creationId xmlns:a16="http://schemas.microsoft.com/office/drawing/2014/main" id="{6C373B33-D30C-2951-2A20-E464FE2AA70C}"/>
              </a:ext>
            </a:extLst>
          </p:cNvPr>
          <p:cNvSpPr>
            <a:spLocks noGrp="1"/>
          </p:cNvSpPr>
          <p:nvPr>
            <p:ph type="body" sz="quarter" idx="19"/>
          </p:nvPr>
        </p:nvSpPr>
        <p:spPr>
          <a:xfrm>
            <a:off x="8342375" y="2599319"/>
            <a:ext cx="3264408" cy="1215717"/>
          </a:xfrm>
        </p:spPr>
        <p:txBody>
          <a:bodyPr/>
          <a:lstStyle/>
          <a:p>
            <a:pPr marL="0" indent="0">
              <a:buNone/>
            </a:pPr>
            <a:r>
              <a:rPr lang="en-US" sz="1100">
                <a:latin typeface="+mj-lt"/>
              </a:rPr>
              <a:t>Widely known language use-cases:</a:t>
            </a:r>
          </a:p>
          <a:p>
            <a:r>
              <a:rPr lang="en-US" sz="1000"/>
              <a:t>Extraction, classification, chatbots, and summarization with formal support for multiple languages</a:t>
            </a:r>
          </a:p>
          <a:p>
            <a:r>
              <a:rPr lang="en-US" sz="1000"/>
              <a:t>Translate text, and docs of any format—often used for web page localization</a:t>
            </a:r>
          </a:p>
          <a:p>
            <a:endParaRPr lang="en-US" sz="1000"/>
          </a:p>
          <a:p>
            <a:pPr marL="0" indent="0">
              <a:buNone/>
            </a:pPr>
            <a:r>
              <a:rPr lang="en-US" sz="1000"/>
              <a:t>Projects requiring quick turn-around; minimal tuning</a:t>
            </a:r>
          </a:p>
        </p:txBody>
      </p:sp>
      <p:sp>
        <p:nvSpPr>
          <p:cNvPr id="39" name="Text Placeholder 20">
            <a:extLst>
              <a:ext uri="{FF2B5EF4-FFF2-40B4-BE49-F238E27FC236}">
                <a16:creationId xmlns:a16="http://schemas.microsoft.com/office/drawing/2014/main" id="{A7A3AFD1-FCB9-AD02-FB43-D8C57A756725}"/>
              </a:ext>
            </a:extLst>
          </p:cNvPr>
          <p:cNvSpPr txBox="1">
            <a:spLocks/>
          </p:cNvSpPr>
          <p:nvPr/>
        </p:nvSpPr>
        <p:spPr>
          <a:xfrm>
            <a:off x="585217" y="4031151"/>
            <a:ext cx="3877246"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accent1"/>
                </a:solidFill>
              </a:rPr>
              <a:t>Pricing</a:t>
            </a:r>
          </a:p>
        </p:txBody>
      </p:sp>
      <p:sp>
        <p:nvSpPr>
          <p:cNvPr id="42" name="Text Placeholder 18">
            <a:extLst>
              <a:ext uri="{FF2B5EF4-FFF2-40B4-BE49-F238E27FC236}">
                <a16:creationId xmlns:a16="http://schemas.microsoft.com/office/drawing/2014/main" id="{A1D6E715-63A2-DC96-E4D7-7B0BF3754D4D}"/>
              </a:ext>
            </a:extLst>
          </p:cNvPr>
          <p:cNvSpPr txBox="1">
            <a:spLocks/>
          </p:cNvSpPr>
          <p:nvPr/>
        </p:nvSpPr>
        <p:spPr>
          <a:xfrm>
            <a:off x="585217" y="4515515"/>
            <a:ext cx="3264408" cy="338554"/>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22263" marR="0" indent="-1508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466725" marR="0" indent="-1381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95313" marR="0" indent="-1285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31838" marR="0" indent="-1222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Priced per 1K tokens. Training and inference</a:t>
            </a:r>
          </a:p>
          <a:p>
            <a:r>
              <a:rPr lang="en-US" sz="1000"/>
              <a:t>Optimized for prototyping</a:t>
            </a:r>
          </a:p>
        </p:txBody>
      </p:sp>
      <p:sp>
        <p:nvSpPr>
          <p:cNvPr id="43" name="Text Placeholder 19">
            <a:extLst>
              <a:ext uri="{FF2B5EF4-FFF2-40B4-BE49-F238E27FC236}">
                <a16:creationId xmlns:a16="http://schemas.microsoft.com/office/drawing/2014/main" id="{7D70CB18-72C1-7C2E-9CB3-00787ABAB168}"/>
              </a:ext>
            </a:extLst>
          </p:cNvPr>
          <p:cNvSpPr txBox="1">
            <a:spLocks/>
          </p:cNvSpPr>
          <p:nvPr/>
        </p:nvSpPr>
        <p:spPr>
          <a:xfrm>
            <a:off x="4463796" y="4508875"/>
            <a:ext cx="3264408" cy="338554"/>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Priced per 1K tokens. Training, inference &amp; hosting</a:t>
            </a:r>
          </a:p>
          <a:p>
            <a:r>
              <a:rPr lang="en-US" sz="1000"/>
              <a:t>Fine-tuned models optimized for production</a:t>
            </a:r>
          </a:p>
        </p:txBody>
      </p:sp>
      <p:sp>
        <p:nvSpPr>
          <p:cNvPr id="44" name="Text Placeholder 23">
            <a:extLst>
              <a:ext uri="{FF2B5EF4-FFF2-40B4-BE49-F238E27FC236}">
                <a16:creationId xmlns:a16="http://schemas.microsoft.com/office/drawing/2014/main" id="{2054C6AD-10A7-0A31-FF3D-43985DD18ABC}"/>
              </a:ext>
            </a:extLst>
          </p:cNvPr>
          <p:cNvSpPr txBox="1">
            <a:spLocks/>
          </p:cNvSpPr>
          <p:nvPr/>
        </p:nvSpPr>
        <p:spPr>
          <a:xfrm>
            <a:off x="8342375" y="4515515"/>
            <a:ext cx="3264408" cy="338554"/>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Service priced per 1K text records. Predictable.</a:t>
            </a:r>
          </a:p>
          <a:p>
            <a:r>
              <a:rPr lang="en-US" sz="1000"/>
              <a:t>Very competitively priced</a:t>
            </a:r>
          </a:p>
        </p:txBody>
      </p:sp>
      <p:sp>
        <p:nvSpPr>
          <p:cNvPr id="47" name="Text Placeholder 20">
            <a:extLst>
              <a:ext uri="{FF2B5EF4-FFF2-40B4-BE49-F238E27FC236}">
                <a16:creationId xmlns:a16="http://schemas.microsoft.com/office/drawing/2014/main" id="{E8CB9E8E-96BC-3C75-4042-6B51C0C6D583}"/>
              </a:ext>
            </a:extLst>
          </p:cNvPr>
          <p:cNvSpPr txBox="1">
            <a:spLocks/>
          </p:cNvSpPr>
          <p:nvPr/>
        </p:nvSpPr>
        <p:spPr>
          <a:xfrm>
            <a:off x="585217" y="5085572"/>
            <a:ext cx="3877246"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accent1"/>
                </a:solidFill>
              </a:rPr>
              <a:t>Production- and enterprise-readiness</a:t>
            </a:r>
          </a:p>
        </p:txBody>
      </p:sp>
      <p:sp>
        <p:nvSpPr>
          <p:cNvPr id="50" name="Text Placeholder 18">
            <a:extLst>
              <a:ext uri="{FF2B5EF4-FFF2-40B4-BE49-F238E27FC236}">
                <a16:creationId xmlns:a16="http://schemas.microsoft.com/office/drawing/2014/main" id="{397FAC44-E28A-486A-2C3C-7972AEFE10EE}"/>
              </a:ext>
            </a:extLst>
          </p:cNvPr>
          <p:cNvSpPr txBox="1">
            <a:spLocks/>
          </p:cNvSpPr>
          <p:nvPr/>
        </p:nvSpPr>
        <p:spPr>
          <a:xfrm>
            <a:off x="585217" y="5569938"/>
            <a:ext cx="3264408" cy="153888"/>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22263" marR="0" indent="-1508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466725" marR="0" indent="-1381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95313" marR="0" indent="-1285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31838" marR="0" indent="-1222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Limited enterprise-grade capabilities</a:t>
            </a:r>
          </a:p>
        </p:txBody>
      </p:sp>
      <p:sp>
        <p:nvSpPr>
          <p:cNvPr id="51" name="Text Placeholder 19">
            <a:extLst>
              <a:ext uri="{FF2B5EF4-FFF2-40B4-BE49-F238E27FC236}">
                <a16:creationId xmlns:a16="http://schemas.microsoft.com/office/drawing/2014/main" id="{A4788CD7-91D7-A2DF-8B44-06F612395B52}"/>
              </a:ext>
            </a:extLst>
          </p:cNvPr>
          <p:cNvSpPr txBox="1">
            <a:spLocks/>
          </p:cNvSpPr>
          <p:nvPr/>
        </p:nvSpPr>
        <p:spPr>
          <a:xfrm>
            <a:off x="4463796" y="5563298"/>
            <a:ext cx="3264408" cy="646331"/>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GA—2023</a:t>
            </a:r>
          </a:p>
          <a:p>
            <a:pPr marL="0" indent="0">
              <a:buNone/>
            </a:pPr>
            <a:r>
              <a:rPr lang="en-US" sz="1000"/>
              <a:t>Azure Active Dir, Data residency &amp; compliance, data security, Azure SLA guarantee, global availability zones, Responsible AI</a:t>
            </a:r>
          </a:p>
        </p:txBody>
      </p:sp>
      <p:sp>
        <p:nvSpPr>
          <p:cNvPr id="52" name="Text Placeholder 23">
            <a:extLst>
              <a:ext uri="{FF2B5EF4-FFF2-40B4-BE49-F238E27FC236}">
                <a16:creationId xmlns:a16="http://schemas.microsoft.com/office/drawing/2014/main" id="{62AD1D36-53D6-599D-DB23-8FBEDDCA7D86}"/>
              </a:ext>
            </a:extLst>
          </p:cNvPr>
          <p:cNvSpPr txBox="1">
            <a:spLocks/>
          </p:cNvSpPr>
          <p:nvPr/>
        </p:nvSpPr>
        <p:spPr>
          <a:xfrm>
            <a:off x="8342375" y="5569938"/>
            <a:ext cx="3264408" cy="646331"/>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Currently GA</a:t>
            </a:r>
          </a:p>
          <a:p>
            <a:pPr marL="0" indent="0">
              <a:buNone/>
            </a:pPr>
            <a:r>
              <a:rPr lang="en-US" sz="1000"/>
              <a:t>Azure Active Dir, Data residency &amp; compliance, data security, Azure SLA guarantee, global availability zones, Responsible AI</a:t>
            </a:r>
          </a:p>
        </p:txBody>
      </p:sp>
    </p:spTree>
    <p:extLst>
      <p:ext uri="{BB962C8B-B14F-4D97-AF65-F5344CB8AC3E}">
        <p14:creationId xmlns:p14="http://schemas.microsoft.com/office/powerpoint/2010/main" val="14909147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FFB8178-2FEF-09F8-F698-8C039DC553C1}"/>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Benefits</a:t>
            </a:r>
          </a:p>
        </p:txBody>
      </p:sp>
      <p:sp>
        <p:nvSpPr>
          <p:cNvPr id="4" name="Rectangle 3">
            <a:extLst>
              <a:ext uri="{FF2B5EF4-FFF2-40B4-BE49-F238E27FC236}">
                <a16:creationId xmlns:a16="http://schemas.microsoft.com/office/drawing/2014/main" id="{777C7D98-F7FF-D2D6-E4BC-AC660AB53D43}"/>
              </a:ext>
            </a:extLst>
          </p:cNvPr>
          <p:cNvSpPr/>
          <p:nvPr/>
        </p:nvSpPr>
        <p:spPr bwMode="auto">
          <a:xfrm>
            <a:off x="710183" y="1473324"/>
            <a:ext cx="3203225" cy="1088777"/>
          </a:xfrm>
          <a:prstGeom prst="rect">
            <a:avLst/>
          </a:prstGeom>
          <a:gradFill flip="none" rotWithShape="1">
            <a:gsLst>
              <a:gs pos="100000">
                <a:schemeClr val="accent3"/>
              </a:gs>
              <a:gs pos="0">
                <a:schemeClr val="accent2"/>
              </a:gs>
            </a:gsLst>
            <a:lin ang="27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60325" algn="ctr" defTabSz="914400" rtl="0" eaLnBrk="1" fontAlgn="auto" latinLnBrk="0" hangingPunct="1">
              <a:lnSpc>
                <a:spcPct val="100000"/>
              </a:lnSpc>
              <a:spcBef>
                <a:spcPts val="0"/>
              </a:spcBef>
              <a:spcAft>
                <a:spcPts val="0"/>
              </a:spcAft>
              <a:buClrTx/>
              <a:buSzPts val="1000"/>
              <a:buFontTx/>
              <a:buNone/>
              <a:tabLst/>
              <a:defRPr/>
            </a:pPr>
            <a:r>
              <a:rPr kumimoji="0" lang="en-US" sz="1400" b="0" i="0" u="none" strike="noStrike" kern="1200" cap="none" spc="0" normalizeH="0" baseline="0" noProof="0">
                <a:ln>
                  <a:noFill/>
                </a:ln>
                <a:solidFill>
                  <a:prstClr val="white"/>
                </a:solidFill>
                <a:effectLst/>
                <a:uLnTx/>
                <a:uFillTx/>
                <a:ea typeface="+mn-ea"/>
                <a:cs typeface="+mn-cs"/>
              </a:rPr>
              <a:t>Increased efficiency and productivity </a:t>
            </a:r>
            <a:br>
              <a:rPr kumimoji="0" lang="en-US" sz="1400" b="0" i="0" u="none" strike="noStrike" kern="1200" cap="none" spc="0" normalizeH="0" baseline="0" noProof="0">
                <a:ln>
                  <a:noFill/>
                </a:ln>
                <a:solidFill>
                  <a:prstClr val="white"/>
                </a:solidFill>
                <a:effectLst/>
                <a:uLnTx/>
                <a:uFillTx/>
                <a:ea typeface="+mn-ea"/>
                <a:cs typeface="+mn-cs"/>
              </a:rPr>
            </a:br>
            <a:r>
              <a:rPr kumimoji="0" lang="en-US" sz="1400" b="0" i="0" u="none" strike="noStrike" kern="1200" cap="none" spc="0" normalizeH="0" baseline="0" noProof="0">
                <a:ln>
                  <a:noFill/>
                </a:ln>
                <a:solidFill>
                  <a:prstClr val="white"/>
                </a:solidFill>
                <a:effectLst/>
                <a:uLnTx/>
                <a:uFillTx/>
                <a:ea typeface="+mn-ea"/>
                <a:cs typeface="+mn-cs"/>
              </a:rPr>
              <a:t>by getting more done in lesser time through rapid prototyping and </a:t>
            </a:r>
            <a:br>
              <a:rPr kumimoji="0" lang="en-US" sz="1400" b="0" i="0" u="none" strike="noStrike" kern="1200" cap="none" spc="0" normalizeH="0" baseline="0" noProof="0">
                <a:ln>
                  <a:noFill/>
                </a:ln>
                <a:solidFill>
                  <a:prstClr val="white"/>
                </a:solidFill>
                <a:effectLst/>
                <a:uLnTx/>
                <a:uFillTx/>
                <a:ea typeface="+mn-ea"/>
                <a:cs typeface="+mn-cs"/>
              </a:rPr>
            </a:br>
            <a:r>
              <a:rPr kumimoji="0" lang="en-US" sz="1400" b="0" i="0" u="none" strike="noStrike" kern="1200" cap="none" spc="0" normalizeH="0" baseline="0" noProof="0">
                <a:ln>
                  <a:noFill/>
                </a:ln>
                <a:solidFill>
                  <a:prstClr val="white"/>
                </a:solidFill>
                <a:effectLst/>
                <a:uLnTx/>
                <a:uFillTx/>
                <a:ea typeface="+mn-ea"/>
                <a:cs typeface="+mn-cs"/>
              </a:rPr>
              <a:t>quicker time to market*</a:t>
            </a:r>
          </a:p>
        </p:txBody>
      </p:sp>
      <p:sp>
        <p:nvSpPr>
          <p:cNvPr id="5" name="Rectangle 4">
            <a:extLst>
              <a:ext uri="{FF2B5EF4-FFF2-40B4-BE49-F238E27FC236}">
                <a16:creationId xmlns:a16="http://schemas.microsoft.com/office/drawing/2014/main" id="{6695EBBB-99D9-2FFB-9AE3-F703E6054F53}"/>
              </a:ext>
            </a:extLst>
          </p:cNvPr>
          <p:cNvSpPr/>
          <p:nvPr/>
        </p:nvSpPr>
        <p:spPr bwMode="auto">
          <a:xfrm>
            <a:off x="4550163" y="1473324"/>
            <a:ext cx="3203225" cy="1088777"/>
          </a:xfrm>
          <a:prstGeom prst="rect">
            <a:avLst/>
          </a:prstGeom>
          <a:gradFill flip="none" rotWithShape="1">
            <a:gsLst>
              <a:gs pos="100000">
                <a:schemeClr val="accent3"/>
              </a:gs>
              <a:gs pos="0">
                <a:schemeClr val="accent2"/>
              </a:gs>
            </a:gsLst>
            <a:lin ang="27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60325" algn="ctr" defTabSz="914400" rtl="0" eaLnBrk="1" fontAlgn="auto" latinLnBrk="0" hangingPunct="1">
              <a:lnSpc>
                <a:spcPct val="100000"/>
              </a:lnSpc>
              <a:spcBef>
                <a:spcPts val="0"/>
              </a:spcBef>
              <a:spcAft>
                <a:spcPts val="0"/>
              </a:spcAft>
              <a:buClrTx/>
              <a:buSzPts val="1000"/>
              <a:buFontTx/>
              <a:buNone/>
              <a:tabLst/>
              <a:defRPr/>
            </a:pPr>
            <a:r>
              <a:rPr kumimoji="0" lang="en-US" sz="1400" b="0" i="0" u="none" strike="noStrike" kern="1200" cap="none" spc="0" normalizeH="0" baseline="0" noProof="0">
                <a:ln>
                  <a:noFill/>
                </a:ln>
                <a:solidFill>
                  <a:prstClr val="white"/>
                </a:solidFill>
                <a:effectLst/>
                <a:uLnTx/>
                <a:uFillTx/>
                <a:ea typeface="+mn-ea"/>
                <a:cs typeface="+mn-cs"/>
              </a:rPr>
              <a:t>Faster time to realize value</a:t>
            </a:r>
          </a:p>
        </p:txBody>
      </p:sp>
      <p:sp>
        <p:nvSpPr>
          <p:cNvPr id="7" name="Rectangle 6">
            <a:extLst>
              <a:ext uri="{FF2B5EF4-FFF2-40B4-BE49-F238E27FC236}">
                <a16:creationId xmlns:a16="http://schemas.microsoft.com/office/drawing/2014/main" id="{F33D3339-B2C4-CC68-2945-31FDC5894144}"/>
              </a:ext>
            </a:extLst>
          </p:cNvPr>
          <p:cNvSpPr/>
          <p:nvPr/>
        </p:nvSpPr>
        <p:spPr bwMode="auto">
          <a:xfrm>
            <a:off x="8278592" y="1473324"/>
            <a:ext cx="3203225" cy="1088777"/>
          </a:xfrm>
          <a:prstGeom prst="rect">
            <a:avLst/>
          </a:prstGeom>
          <a:gradFill flip="none" rotWithShape="1">
            <a:gsLst>
              <a:gs pos="100000">
                <a:schemeClr val="accent3"/>
              </a:gs>
              <a:gs pos="0">
                <a:schemeClr val="accent2"/>
              </a:gs>
            </a:gsLst>
            <a:lin ang="27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60325" algn="ctr" defTabSz="914400" rtl="0" eaLnBrk="1" fontAlgn="auto" latinLnBrk="0" hangingPunct="1">
              <a:lnSpc>
                <a:spcPct val="100000"/>
              </a:lnSpc>
              <a:spcBef>
                <a:spcPts val="0"/>
              </a:spcBef>
              <a:spcAft>
                <a:spcPts val="0"/>
              </a:spcAft>
              <a:buClrTx/>
              <a:buSzPts val="1000"/>
              <a:buFontTx/>
              <a:buNone/>
              <a:tabLst/>
              <a:defRPr/>
            </a:pPr>
            <a:r>
              <a:rPr kumimoji="0" lang="en-US" sz="1400" b="0" i="0" u="none" strike="noStrike" kern="1200" cap="none" spc="0" normalizeH="0" baseline="0" noProof="0">
                <a:ln>
                  <a:noFill/>
                </a:ln>
                <a:solidFill>
                  <a:prstClr val="white"/>
                </a:solidFill>
                <a:effectLst/>
                <a:uLnTx/>
                <a:uFillTx/>
                <a:ea typeface="+mn-ea"/>
                <a:cs typeface="+mn-cs"/>
              </a:rPr>
              <a:t>Enhanced customer experience with </a:t>
            </a:r>
            <a:br>
              <a:rPr kumimoji="0" lang="en-US" sz="1400" b="0" i="0" u="none" strike="noStrike" kern="1200" cap="none" spc="0" normalizeH="0" baseline="0" noProof="0">
                <a:ln>
                  <a:noFill/>
                </a:ln>
                <a:solidFill>
                  <a:prstClr val="white"/>
                </a:solidFill>
                <a:effectLst/>
                <a:uLnTx/>
                <a:uFillTx/>
                <a:ea typeface="+mn-ea"/>
                <a:cs typeface="+mn-cs"/>
              </a:rPr>
            </a:br>
            <a:r>
              <a:rPr kumimoji="0" lang="en-US" sz="1400" b="0" i="0" u="none" strike="noStrike" kern="1200" cap="none" spc="0" normalizeH="0" baseline="0" noProof="0">
                <a:ln>
                  <a:noFill/>
                </a:ln>
                <a:solidFill>
                  <a:prstClr val="white"/>
                </a:solidFill>
                <a:effectLst/>
                <a:uLnTx/>
                <a:uFillTx/>
                <a:ea typeface="+mn-ea"/>
                <a:cs typeface="+mn-cs"/>
              </a:rPr>
              <a:t>a greater focus on customer-centric services and products, whilst utilizing feedback and trends better</a:t>
            </a:r>
          </a:p>
        </p:txBody>
      </p:sp>
      <p:sp>
        <p:nvSpPr>
          <p:cNvPr id="8" name="Rectangle 7">
            <a:extLst>
              <a:ext uri="{FF2B5EF4-FFF2-40B4-BE49-F238E27FC236}">
                <a16:creationId xmlns:a16="http://schemas.microsoft.com/office/drawing/2014/main" id="{657E5328-95E6-2E37-AFFC-D13AD2E5FAF0}"/>
              </a:ext>
            </a:extLst>
          </p:cNvPr>
          <p:cNvSpPr/>
          <p:nvPr/>
        </p:nvSpPr>
        <p:spPr bwMode="auto">
          <a:xfrm>
            <a:off x="710182" y="3057237"/>
            <a:ext cx="3203225" cy="1088777"/>
          </a:xfrm>
          <a:prstGeom prst="rect">
            <a:avLst/>
          </a:prstGeom>
          <a:gradFill flip="none" rotWithShape="1">
            <a:gsLst>
              <a:gs pos="100000">
                <a:schemeClr val="accent3"/>
              </a:gs>
              <a:gs pos="0">
                <a:schemeClr val="accent2"/>
              </a:gs>
            </a:gsLst>
            <a:lin ang="27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Pts val="1000"/>
              <a:buFontTx/>
              <a:buNone/>
              <a:tabLst>
                <a:tab pos="457200" algn="l"/>
              </a:tabLst>
              <a:defRPr/>
            </a:pPr>
            <a:r>
              <a:rPr kumimoji="0" lang="en-US" sz="1400" b="0" i="0" u="none" strike="noStrike" kern="1200" cap="none" spc="0" normalizeH="0" baseline="0" noProof="0">
                <a:ln>
                  <a:noFill/>
                </a:ln>
                <a:solidFill>
                  <a:srgbClr val="FFFFFF"/>
                </a:solidFill>
                <a:effectLst/>
                <a:uLnTx/>
                <a:uFillTx/>
                <a:ea typeface="Times New Roman" panose="02020603050405020304" pitchFamily="18" charset="0"/>
                <a:cs typeface="+mn-cs"/>
              </a:rPr>
              <a:t>Easy to use:</a:t>
            </a:r>
            <a:br>
              <a:rPr kumimoji="0" lang="en-US" sz="1400" b="0" i="0" u="none" strike="noStrike" kern="1200" cap="none" spc="0" normalizeH="0" baseline="0" noProof="0">
                <a:ln>
                  <a:noFill/>
                </a:ln>
                <a:solidFill>
                  <a:srgbClr val="FFFFFF"/>
                </a:solidFill>
                <a:effectLst/>
                <a:uLnTx/>
                <a:uFillTx/>
                <a:ea typeface="Times New Roman" panose="02020603050405020304" pitchFamily="18" charset="0"/>
                <a:cs typeface="+mn-cs"/>
              </a:rPr>
            </a:br>
            <a:r>
              <a:rPr kumimoji="0" lang="en-US" sz="1400" b="0" i="0" u="none" strike="noStrike" kern="1200" cap="none" spc="0" normalizeH="0" baseline="0" noProof="0">
                <a:ln>
                  <a:noFill/>
                </a:ln>
                <a:solidFill>
                  <a:srgbClr val="FFFFFF"/>
                </a:solidFill>
                <a:effectLst/>
                <a:uLnTx/>
                <a:uFillTx/>
                <a:ea typeface="Times New Roman" panose="02020603050405020304" pitchFamily="18" charset="0"/>
                <a:cs typeface="+mn-cs"/>
              </a:rPr>
              <a:t>Even junior data scientists or </a:t>
            </a:r>
            <a:br>
              <a:rPr kumimoji="0" lang="en-US" sz="1400" b="0" i="0" u="none" strike="noStrike" kern="1200" cap="none" spc="0" normalizeH="0" baseline="0" noProof="0">
                <a:ln>
                  <a:noFill/>
                </a:ln>
                <a:solidFill>
                  <a:srgbClr val="FFFFFF"/>
                </a:solidFill>
                <a:effectLst/>
                <a:uLnTx/>
                <a:uFillTx/>
                <a:ea typeface="Times New Roman" panose="02020603050405020304" pitchFamily="18" charset="0"/>
                <a:cs typeface="+mn-cs"/>
              </a:rPr>
            </a:br>
            <a:r>
              <a:rPr kumimoji="0" lang="en-US" sz="1400" b="0" i="0" u="none" strike="noStrike" kern="1200" cap="none" spc="0" normalizeH="0" baseline="0" noProof="0">
                <a:ln>
                  <a:noFill/>
                </a:ln>
                <a:solidFill>
                  <a:srgbClr val="FFFFFF"/>
                </a:solidFill>
                <a:effectLst/>
                <a:uLnTx/>
                <a:uFillTx/>
                <a:ea typeface="Times New Roman" panose="02020603050405020304" pitchFamily="18" charset="0"/>
                <a:cs typeface="+mn-cs"/>
              </a:rPr>
              <a:t>business users can use Azure </a:t>
            </a:r>
            <a:br>
              <a:rPr kumimoji="0" lang="en-US" sz="1400" b="0" i="0" u="none" strike="noStrike" kern="1200" cap="none" spc="0" normalizeH="0" baseline="0" noProof="0">
                <a:ln>
                  <a:noFill/>
                </a:ln>
                <a:solidFill>
                  <a:srgbClr val="FFFFFF"/>
                </a:solidFill>
                <a:effectLst/>
                <a:uLnTx/>
                <a:uFillTx/>
                <a:ea typeface="Times New Roman" panose="02020603050405020304" pitchFamily="18" charset="0"/>
                <a:cs typeface="+mn-cs"/>
              </a:rPr>
            </a:br>
            <a:r>
              <a:rPr kumimoji="0" lang="en-US" sz="1400" b="0" i="0" u="none" strike="noStrike" kern="1200" cap="none" spc="0" normalizeH="0" baseline="0" noProof="0" err="1">
                <a:ln>
                  <a:noFill/>
                </a:ln>
                <a:solidFill>
                  <a:srgbClr val="FFFFFF"/>
                </a:solidFill>
                <a:effectLst/>
                <a:uLnTx/>
                <a:uFillTx/>
                <a:ea typeface="Times New Roman" panose="02020603050405020304" pitchFamily="18" charset="0"/>
                <a:cs typeface="+mn-cs"/>
              </a:rPr>
              <a:t>OpenAI</a:t>
            </a:r>
            <a:r>
              <a:rPr kumimoji="0" lang="en-US" sz="1400" b="0" i="0" u="none" strike="noStrike" kern="1200" cap="none" spc="0" normalizeH="0" baseline="0" noProof="0">
                <a:ln>
                  <a:noFill/>
                </a:ln>
                <a:solidFill>
                  <a:srgbClr val="FFFFFF"/>
                </a:solidFill>
                <a:effectLst/>
                <a:uLnTx/>
                <a:uFillTx/>
                <a:ea typeface="Times New Roman" panose="02020603050405020304" pitchFamily="18" charset="0"/>
                <a:cs typeface="+mn-cs"/>
              </a:rPr>
              <a:t> Service Playground </a:t>
            </a:r>
          </a:p>
        </p:txBody>
      </p:sp>
      <p:sp>
        <p:nvSpPr>
          <p:cNvPr id="10" name="Rectangle 9">
            <a:extLst>
              <a:ext uri="{FF2B5EF4-FFF2-40B4-BE49-F238E27FC236}">
                <a16:creationId xmlns:a16="http://schemas.microsoft.com/office/drawing/2014/main" id="{E50B6E23-C4CB-AC99-3875-461DBD0394D6}"/>
              </a:ext>
            </a:extLst>
          </p:cNvPr>
          <p:cNvSpPr/>
          <p:nvPr/>
        </p:nvSpPr>
        <p:spPr bwMode="auto">
          <a:xfrm>
            <a:off x="4550162" y="3057235"/>
            <a:ext cx="3203225" cy="1088777"/>
          </a:xfrm>
          <a:prstGeom prst="rect">
            <a:avLst/>
          </a:prstGeom>
          <a:gradFill flip="none" rotWithShape="1">
            <a:gsLst>
              <a:gs pos="100000">
                <a:schemeClr val="accent3"/>
              </a:gs>
              <a:gs pos="0">
                <a:schemeClr val="accent2"/>
              </a:gs>
            </a:gsLst>
            <a:lin ang="27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60325" algn="ctr" defTabSz="914400" rtl="0" eaLnBrk="1" fontAlgn="auto" latinLnBrk="0" hangingPunct="1">
              <a:lnSpc>
                <a:spcPct val="100000"/>
              </a:lnSpc>
              <a:spcBef>
                <a:spcPts val="0"/>
              </a:spcBef>
              <a:spcAft>
                <a:spcPts val="0"/>
              </a:spcAft>
              <a:buClrTx/>
              <a:buSzPts val="1000"/>
              <a:buFontTx/>
              <a:buNone/>
              <a:tabLst/>
              <a:defRPr/>
            </a:pPr>
            <a:r>
              <a:rPr kumimoji="0" lang="en-US" sz="1400" b="0" i="0" u="none" strike="noStrike" kern="1200" cap="none" spc="0" normalizeH="0" baseline="0" noProof="0">
                <a:ln>
                  <a:noFill/>
                </a:ln>
                <a:solidFill>
                  <a:prstClr val="white"/>
                </a:solidFill>
                <a:effectLst/>
                <a:uLnTx/>
                <a:uFillTx/>
                <a:ea typeface="+mn-ea"/>
                <a:cs typeface="+mn-cs"/>
              </a:rPr>
              <a:t>Ensure data privacy &amp; security, and implement it in a responsible manner using a Trusted Cloud Provider</a:t>
            </a:r>
          </a:p>
        </p:txBody>
      </p:sp>
      <p:sp>
        <p:nvSpPr>
          <p:cNvPr id="12" name="Rectangle 11">
            <a:extLst>
              <a:ext uri="{FF2B5EF4-FFF2-40B4-BE49-F238E27FC236}">
                <a16:creationId xmlns:a16="http://schemas.microsoft.com/office/drawing/2014/main" id="{6397C1D4-FCEA-49B1-B2D7-44B14233104A}"/>
              </a:ext>
            </a:extLst>
          </p:cNvPr>
          <p:cNvSpPr/>
          <p:nvPr/>
        </p:nvSpPr>
        <p:spPr bwMode="auto">
          <a:xfrm>
            <a:off x="8278591" y="3057235"/>
            <a:ext cx="3203225" cy="1088777"/>
          </a:xfrm>
          <a:prstGeom prst="rect">
            <a:avLst/>
          </a:prstGeom>
          <a:gradFill flip="none" rotWithShape="1">
            <a:gsLst>
              <a:gs pos="100000">
                <a:schemeClr val="accent3"/>
              </a:gs>
              <a:gs pos="0">
                <a:schemeClr val="accent2"/>
              </a:gs>
            </a:gsLst>
            <a:lin ang="27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60325" algn="ctr" defTabSz="914400" rtl="0" eaLnBrk="1" fontAlgn="auto" latinLnBrk="0" hangingPunct="1">
              <a:lnSpc>
                <a:spcPct val="100000"/>
              </a:lnSpc>
              <a:spcBef>
                <a:spcPts val="0"/>
              </a:spcBef>
              <a:spcAft>
                <a:spcPts val="0"/>
              </a:spcAft>
              <a:buClrTx/>
              <a:buSzPts val="1000"/>
              <a:buFontTx/>
              <a:buNone/>
              <a:tabLst/>
              <a:defRPr/>
            </a:pPr>
            <a:r>
              <a:rPr kumimoji="0" lang="en-US" sz="1400" b="0" i="0" u="none" strike="noStrike" kern="1200" cap="none" spc="0" normalizeH="0" baseline="0" noProof="0">
                <a:ln>
                  <a:noFill/>
                </a:ln>
                <a:solidFill>
                  <a:prstClr val="white"/>
                </a:solidFill>
                <a:effectLst/>
                <a:uLnTx/>
                <a:uFillTx/>
                <a:ea typeface="+mn-ea"/>
                <a:cs typeface="+mn-cs"/>
              </a:rPr>
              <a:t>Does not require a long tedious annotation process*</a:t>
            </a:r>
          </a:p>
        </p:txBody>
      </p:sp>
      <p:sp>
        <p:nvSpPr>
          <p:cNvPr id="13" name="Rectangle 12">
            <a:extLst>
              <a:ext uri="{FF2B5EF4-FFF2-40B4-BE49-F238E27FC236}">
                <a16:creationId xmlns:a16="http://schemas.microsoft.com/office/drawing/2014/main" id="{75EBA56D-234C-B586-CA73-C020470B6858}"/>
              </a:ext>
            </a:extLst>
          </p:cNvPr>
          <p:cNvSpPr/>
          <p:nvPr/>
        </p:nvSpPr>
        <p:spPr bwMode="auto">
          <a:xfrm>
            <a:off x="2721362" y="4571256"/>
            <a:ext cx="3196377" cy="1088777"/>
          </a:xfrm>
          <a:prstGeom prst="rect">
            <a:avLst/>
          </a:prstGeom>
          <a:gradFill flip="none" rotWithShape="1">
            <a:gsLst>
              <a:gs pos="100000">
                <a:schemeClr val="accent3"/>
              </a:gs>
              <a:gs pos="0">
                <a:schemeClr val="accent2"/>
              </a:gs>
            </a:gsLst>
            <a:lin ang="27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Pts val="1000"/>
              <a:buFontTx/>
              <a:buNone/>
              <a:tabLst>
                <a:tab pos="457200" algn="l"/>
              </a:tabLst>
              <a:defRPr/>
            </a:pPr>
            <a:r>
              <a:rPr kumimoji="0" lang="en-US" sz="1400" b="0" i="0" u="none" strike="noStrike" kern="1200" cap="none" spc="0" normalizeH="0" baseline="0" noProof="0">
                <a:ln>
                  <a:noFill/>
                </a:ln>
                <a:solidFill>
                  <a:prstClr val="white"/>
                </a:solidFill>
                <a:effectLst/>
                <a:uLnTx/>
                <a:uFillTx/>
                <a:ea typeface="+mn-ea"/>
                <a:cs typeface="+mn-cs"/>
              </a:rPr>
              <a:t>Less training data is required </a:t>
            </a:r>
            <a:br>
              <a:rPr kumimoji="0" lang="en-US" sz="1400" b="0" i="0" u="none" strike="noStrike" kern="1200" cap="none" spc="0" normalizeH="0" baseline="0" noProof="0">
                <a:ln>
                  <a:noFill/>
                </a:ln>
                <a:solidFill>
                  <a:prstClr val="white"/>
                </a:solidFill>
                <a:effectLst/>
                <a:uLnTx/>
                <a:uFillTx/>
                <a:ea typeface="+mn-ea"/>
                <a:cs typeface="+mn-cs"/>
              </a:rPr>
            </a:br>
            <a:r>
              <a:rPr kumimoji="0" lang="en-US" sz="1400" b="0" i="0" u="none" strike="noStrike" kern="1200" cap="none" spc="0" normalizeH="0" baseline="0" noProof="0">
                <a:ln>
                  <a:noFill/>
                </a:ln>
                <a:solidFill>
                  <a:prstClr val="white"/>
                </a:solidFill>
                <a:effectLst/>
                <a:uLnTx/>
                <a:uFillTx/>
                <a:ea typeface="+mn-ea"/>
                <a:cs typeface="+mn-cs"/>
              </a:rPr>
              <a:t>for many relevant use cases*</a:t>
            </a:r>
          </a:p>
        </p:txBody>
      </p:sp>
      <p:sp>
        <p:nvSpPr>
          <p:cNvPr id="6" name="Rectangle 5">
            <a:extLst>
              <a:ext uri="{FF2B5EF4-FFF2-40B4-BE49-F238E27FC236}">
                <a16:creationId xmlns:a16="http://schemas.microsoft.com/office/drawing/2014/main" id="{9792F06C-1970-B194-25C6-D3E4F3C193B9}"/>
              </a:ext>
            </a:extLst>
          </p:cNvPr>
          <p:cNvSpPr/>
          <p:nvPr/>
        </p:nvSpPr>
        <p:spPr bwMode="auto">
          <a:xfrm>
            <a:off x="6451091" y="4571256"/>
            <a:ext cx="3196377" cy="1088777"/>
          </a:xfrm>
          <a:prstGeom prst="rect">
            <a:avLst/>
          </a:prstGeom>
          <a:gradFill flip="none" rotWithShape="1">
            <a:gsLst>
              <a:gs pos="100000">
                <a:schemeClr val="accent3"/>
              </a:gs>
              <a:gs pos="0">
                <a:schemeClr val="accent2"/>
              </a:gs>
            </a:gsLst>
            <a:lin ang="27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Pts val="1000"/>
              <a:buFontTx/>
              <a:buNone/>
              <a:tabLst>
                <a:tab pos="457200" algn="l"/>
              </a:tabLst>
              <a:defRPr/>
            </a:pPr>
            <a:r>
              <a:rPr kumimoji="0" lang="en-US" sz="1400" b="0" i="0" u="none" strike="noStrike" kern="1200" cap="none" spc="0" normalizeH="0" baseline="0" noProof="0">
                <a:ln>
                  <a:noFill/>
                </a:ln>
                <a:solidFill>
                  <a:prstClr val="white"/>
                </a:solidFill>
                <a:effectLst/>
                <a:uLnTx/>
                <a:uFillTx/>
                <a:ea typeface="+mn-ea"/>
                <a:cs typeface="+mn-cs"/>
              </a:rPr>
              <a:t>Ability to perform text analytics </a:t>
            </a:r>
            <a:br>
              <a:rPr kumimoji="0" lang="en-US" sz="1400" b="0" i="0" u="none" strike="noStrike" kern="1200" cap="none" spc="0" normalizeH="0" baseline="0" noProof="0">
                <a:ln>
                  <a:noFill/>
                </a:ln>
                <a:solidFill>
                  <a:prstClr val="white"/>
                </a:solidFill>
                <a:effectLst/>
                <a:uLnTx/>
                <a:uFillTx/>
                <a:ea typeface="+mn-ea"/>
                <a:cs typeface="+mn-cs"/>
              </a:rPr>
            </a:br>
            <a:r>
              <a:rPr kumimoji="0" lang="en-US" sz="1400" b="0" i="0" u="none" strike="noStrike" kern="1200" cap="none" spc="0" normalizeH="0" baseline="0" noProof="0">
                <a:ln>
                  <a:noFill/>
                </a:ln>
                <a:solidFill>
                  <a:prstClr val="white"/>
                </a:solidFill>
                <a:effectLst/>
                <a:uLnTx/>
                <a:uFillTx/>
                <a:ea typeface="+mn-ea"/>
                <a:cs typeface="+mn-cs"/>
              </a:rPr>
              <a:t>and generation tasks that up until </a:t>
            </a:r>
            <a:br>
              <a:rPr kumimoji="0" lang="en-US" sz="1400" b="0" i="0" u="none" strike="noStrike" kern="1200" cap="none" spc="0" normalizeH="0" baseline="0" noProof="0">
                <a:ln>
                  <a:noFill/>
                </a:ln>
                <a:solidFill>
                  <a:prstClr val="white"/>
                </a:solidFill>
                <a:effectLst/>
                <a:uLnTx/>
                <a:uFillTx/>
                <a:ea typeface="+mn-ea"/>
                <a:cs typeface="+mn-cs"/>
              </a:rPr>
            </a:br>
            <a:r>
              <a:rPr kumimoji="0" lang="en-US" sz="1400" b="0" i="0" u="none" strike="noStrike" kern="1200" cap="none" spc="0" normalizeH="0" baseline="0" noProof="0">
                <a:ln>
                  <a:noFill/>
                </a:ln>
                <a:solidFill>
                  <a:prstClr val="white"/>
                </a:solidFill>
                <a:effectLst/>
                <a:uLnTx/>
                <a:uFillTx/>
                <a:ea typeface="+mn-ea"/>
                <a:cs typeface="+mn-cs"/>
              </a:rPr>
              <a:t>now were reserved only to humans</a:t>
            </a:r>
          </a:p>
        </p:txBody>
      </p:sp>
      <p:sp>
        <p:nvSpPr>
          <p:cNvPr id="14" name="Rectangle 13">
            <a:extLst>
              <a:ext uri="{FF2B5EF4-FFF2-40B4-BE49-F238E27FC236}">
                <a16:creationId xmlns:a16="http://schemas.microsoft.com/office/drawing/2014/main" id="{6B96F1AD-8111-B7AF-255C-A6D9A7CF52DE}"/>
              </a:ext>
            </a:extLst>
          </p:cNvPr>
          <p:cNvSpPr/>
          <p:nvPr/>
        </p:nvSpPr>
        <p:spPr bwMode="auto">
          <a:xfrm>
            <a:off x="8960389" y="5979991"/>
            <a:ext cx="2912023" cy="419771"/>
          </a:xfrm>
          <a:prstGeom prst="rect">
            <a:avLst/>
          </a:prstGeom>
          <a:no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60325" algn="ctr" defTabSz="914400" rtl="0" eaLnBrk="1" fontAlgn="auto" latinLnBrk="0" hangingPunct="1">
              <a:lnSpc>
                <a:spcPct val="100000"/>
              </a:lnSpc>
              <a:spcBef>
                <a:spcPts val="0"/>
              </a:spcBef>
              <a:spcAft>
                <a:spcPts val="0"/>
              </a:spcAft>
              <a:buClrTx/>
              <a:buSzPts val="1000"/>
              <a:buFontTx/>
              <a:buNone/>
              <a:tabLst/>
              <a:defRPr/>
            </a:pPr>
            <a:r>
              <a:rPr kumimoji="0" lang="en-US" sz="1100" b="0" i="0" u="none" strike="noStrike" kern="1200" cap="none" spc="0" normalizeH="0" baseline="0" noProof="0">
                <a:ln>
                  <a:noFill/>
                </a:ln>
                <a:solidFill>
                  <a:prstClr val="white"/>
                </a:solidFill>
                <a:effectLst/>
                <a:uLnTx/>
                <a:uFillTx/>
                <a:ea typeface="+mn-ea"/>
                <a:cs typeface="+mn-cs"/>
              </a:rPr>
              <a:t>* in most relevant use cases observed</a:t>
            </a:r>
          </a:p>
        </p:txBody>
      </p:sp>
    </p:spTree>
    <p:extLst>
      <p:ext uri="{BB962C8B-B14F-4D97-AF65-F5344CB8AC3E}">
        <p14:creationId xmlns:p14="http://schemas.microsoft.com/office/powerpoint/2010/main" val="434269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0" presetClass="entr" presetSubtype="0" fill="hold" grpId="0" nodeType="withEffect">
                                  <p:stCondLst>
                                    <p:cond delay="2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2" grpId="0" animBg="1"/>
      <p:bldP spid="13" grpId="0" animBg="1"/>
      <p:bldP spid="6" grpId="0" animBg="1"/>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able 2">
            <a:extLst>
              <a:ext uri="{FF2B5EF4-FFF2-40B4-BE49-F238E27FC236}">
                <a16:creationId xmlns:a16="http://schemas.microsoft.com/office/drawing/2014/main" id="{F81B035B-8D87-493B-9E8D-8564E47A1C64}"/>
              </a:ext>
            </a:extLst>
          </p:cNvPr>
          <p:cNvGraphicFramePr>
            <a:graphicFrameLocks noGrp="1"/>
          </p:cNvGraphicFramePr>
          <p:nvPr>
            <p:extLst>
              <p:ext uri="{D42A27DB-BD31-4B8C-83A1-F6EECF244321}">
                <p14:modId xmlns:p14="http://schemas.microsoft.com/office/powerpoint/2010/main" val="4028750576"/>
              </p:ext>
            </p:extLst>
          </p:nvPr>
        </p:nvGraphicFramePr>
        <p:xfrm>
          <a:off x="584201" y="1436689"/>
          <a:ext cx="11025188" cy="4832349"/>
        </p:xfrm>
        <a:graphic>
          <a:graphicData uri="http://schemas.openxmlformats.org/drawingml/2006/table">
            <a:tbl>
              <a:tblPr firstRow="1" bandRow="1">
                <a:tableStyleId>{2D5ABB26-0587-4C30-8999-92F81FD0307C}</a:tableStyleId>
              </a:tblPr>
              <a:tblGrid>
                <a:gridCol w="2384415">
                  <a:extLst>
                    <a:ext uri="{9D8B030D-6E8A-4147-A177-3AD203B41FA5}">
                      <a16:colId xmlns:a16="http://schemas.microsoft.com/office/drawing/2014/main" val="3979698070"/>
                    </a:ext>
                  </a:extLst>
                </a:gridCol>
                <a:gridCol w="8640773">
                  <a:extLst>
                    <a:ext uri="{9D8B030D-6E8A-4147-A177-3AD203B41FA5}">
                      <a16:colId xmlns:a16="http://schemas.microsoft.com/office/drawing/2014/main" val="1654161039"/>
                    </a:ext>
                  </a:extLst>
                </a:gridCol>
              </a:tblGrid>
              <a:tr h="176315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i="0">
                          <a:solidFill>
                            <a:schemeClr val="accent1"/>
                          </a:solidFill>
                          <a:latin typeface="Segoe UI Semibold" panose="020B0702040204020203" pitchFamily="34" charset="0"/>
                          <a:cs typeface="Segoe UI Semibold" panose="020B0702040204020203" pitchFamily="34" charset="0"/>
                        </a:rPr>
                        <a:t>Content </a:t>
                      </a:r>
                      <a:br>
                        <a:rPr lang="en-US" sz="1800" i="0">
                          <a:solidFill>
                            <a:schemeClr val="accent1"/>
                          </a:solidFill>
                          <a:latin typeface="Segoe UI Semibold" panose="020B0702040204020203" pitchFamily="34" charset="0"/>
                          <a:cs typeface="Segoe UI Semibold" panose="020B0702040204020203" pitchFamily="34" charset="0"/>
                        </a:rPr>
                      </a:br>
                      <a:r>
                        <a:rPr lang="en-US" sz="1800" i="0">
                          <a:solidFill>
                            <a:schemeClr val="accent1"/>
                          </a:solidFill>
                          <a:latin typeface="Segoe UI Semibold" panose="020B0702040204020203" pitchFamily="34" charset="0"/>
                          <a:cs typeface="Segoe UI Semibold" panose="020B0702040204020203" pitchFamily="34" charset="0"/>
                        </a:rPr>
                        <a:t>generation</a:t>
                      </a:r>
                    </a:p>
                  </a:txBody>
                  <a:tcPr marL="640080">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200" b="0" i="0" u="none" strike="noStrike" kern="1200" cap="none" spc="0" normalizeH="0" baseline="0" noProof="0">
                          <a:ln>
                            <a:noFill/>
                          </a:ln>
                          <a:solidFill>
                            <a:schemeClr val="tx1"/>
                          </a:solidFill>
                          <a:effectLst/>
                          <a:uLnTx/>
                          <a:uFillTx/>
                          <a:latin typeface="+mn-lt"/>
                          <a:ea typeface="+mn-ea"/>
                          <a:cs typeface="+mn-cs"/>
                        </a:rPr>
                        <a:t>Call Center Analytics: Automatically generate responses to customer inquiries</a:t>
                      </a:r>
                    </a:p>
                    <a:p>
                      <a:pPr>
                        <a:spcAft>
                          <a:spcPts val="1200"/>
                        </a:spcAft>
                      </a:pPr>
                      <a:r>
                        <a:rPr lang="en-US" sz="1200">
                          <a:solidFill>
                            <a:schemeClr val="tx1"/>
                          </a:solidFill>
                        </a:rPr>
                        <a:t>Government agency using Azure </a:t>
                      </a:r>
                      <a:r>
                        <a:rPr lang="en-US" sz="1200" err="1">
                          <a:solidFill>
                            <a:schemeClr val="tx1"/>
                          </a:solidFill>
                        </a:rPr>
                        <a:t>OpenAI</a:t>
                      </a:r>
                      <a:r>
                        <a:rPr lang="en-US" sz="1200">
                          <a:solidFill>
                            <a:schemeClr val="tx1"/>
                          </a:solidFill>
                        </a:rPr>
                        <a:t> Service to extract and summarize key information from their extensive library of rural development reports</a:t>
                      </a:r>
                    </a:p>
                    <a:p>
                      <a:pPr>
                        <a:spcAft>
                          <a:spcPts val="1200"/>
                        </a:spcAft>
                      </a:pPr>
                      <a:r>
                        <a:rPr lang="en-US" sz="1200">
                          <a:solidFill>
                            <a:schemeClr val="tx1"/>
                          </a:solidFill>
                        </a:rPr>
                        <a:t>Financial services using Azure </a:t>
                      </a:r>
                      <a:r>
                        <a:rPr lang="en-US" sz="1200" err="1">
                          <a:solidFill>
                            <a:schemeClr val="tx1"/>
                          </a:solidFill>
                        </a:rPr>
                        <a:t>OpenAI</a:t>
                      </a:r>
                      <a:r>
                        <a:rPr lang="en-US" sz="1200">
                          <a:solidFill>
                            <a:schemeClr val="tx1"/>
                          </a:solidFill>
                        </a:rPr>
                        <a:t> Service to summarize financial reporting for peer risk analysis and customer conversation summarization</a:t>
                      </a:r>
                    </a:p>
                    <a:p>
                      <a:pPr>
                        <a:spcAft>
                          <a:spcPts val="1200"/>
                        </a:spcAft>
                      </a:pPr>
                      <a:endParaRPr lang="en-US" sz="1200">
                        <a:solidFill>
                          <a:schemeClr val="tx1"/>
                        </a:solidFill>
                      </a:endParaRPr>
                    </a:p>
                  </a:txBody>
                  <a:tcP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1012181">
                <a:tc>
                  <a:txBody>
                    <a:bodyPr/>
                    <a:lstStyle/>
                    <a:p>
                      <a:pPr algn="l"/>
                      <a:r>
                        <a:rPr lang="en-US" sz="1800" i="0" kern="1200">
                          <a:solidFill>
                            <a:schemeClr val="accent1"/>
                          </a:solidFill>
                          <a:latin typeface="Segoe UI Semibold" panose="020B0702040204020203" pitchFamily="34" charset="0"/>
                          <a:ea typeface="+mn-ea"/>
                          <a:cs typeface="Segoe UI Semibold" panose="020B0702040204020203" pitchFamily="34" charset="0"/>
                        </a:rPr>
                        <a:t>Code </a:t>
                      </a:r>
                      <a:br>
                        <a:rPr lang="en-US" sz="1800" i="0" kern="1200">
                          <a:solidFill>
                            <a:schemeClr val="accent1"/>
                          </a:solidFill>
                          <a:latin typeface="Segoe UI Semibold" panose="020B0702040204020203" pitchFamily="34" charset="0"/>
                          <a:ea typeface="+mn-ea"/>
                          <a:cs typeface="Segoe UI Semibold" panose="020B0702040204020203" pitchFamily="34" charset="0"/>
                        </a:rPr>
                      </a:br>
                      <a:r>
                        <a:rPr lang="en-US" sz="1800" i="0" kern="1200">
                          <a:solidFill>
                            <a:schemeClr val="accent1"/>
                          </a:solidFill>
                          <a:latin typeface="Segoe UI Semibold" panose="020B0702040204020203" pitchFamily="34" charset="0"/>
                          <a:ea typeface="+mn-ea"/>
                          <a:cs typeface="Segoe UI Semibold" panose="020B0702040204020203" pitchFamily="34" charset="0"/>
                        </a:rPr>
                        <a:t>generation</a:t>
                      </a:r>
                    </a:p>
                  </a:txBody>
                  <a:tcPr marL="640080">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200">
                          <a:solidFill>
                            <a:schemeClr val="tx1"/>
                          </a:solidFill>
                        </a:rPr>
                        <a:t>Aircraft company using to convert natural language to SQL for aircraft telemetry data</a:t>
                      </a:r>
                    </a:p>
                    <a:p>
                      <a:pPr>
                        <a:spcAft>
                          <a:spcPts val="1200"/>
                        </a:spcAft>
                      </a:pPr>
                      <a:r>
                        <a:rPr lang="en-US" sz="1200">
                          <a:solidFill>
                            <a:schemeClr val="tx1"/>
                          </a:solidFill>
                        </a:rPr>
                        <a:t>Consulting service using Azure </a:t>
                      </a:r>
                      <a:r>
                        <a:rPr lang="en-US" sz="1200" err="1">
                          <a:solidFill>
                            <a:schemeClr val="tx1"/>
                          </a:solidFill>
                        </a:rPr>
                        <a:t>OpenAI</a:t>
                      </a:r>
                      <a:r>
                        <a:rPr lang="en-US" sz="1200">
                          <a:solidFill>
                            <a:schemeClr val="tx1"/>
                          </a:solidFill>
                        </a:rPr>
                        <a:t> Service to convert natural language to query propriety data models</a:t>
                      </a:r>
                    </a:p>
                    <a:p>
                      <a:pPr>
                        <a:spcAft>
                          <a:spcPts val="1200"/>
                        </a:spcAft>
                      </a:pPr>
                      <a:endParaRPr lang="en-US" sz="1200">
                        <a:solidFill>
                          <a:schemeClr val="tx1"/>
                        </a:soli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1208087">
                <a:tc>
                  <a:txBody>
                    <a:bodyPr/>
                    <a:lstStyle/>
                    <a:p>
                      <a:pPr algn="l"/>
                      <a:r>
                        <a:rPr lang="en-US" sz="1800" i="0" kern="1200">
                          <a:solidFill>
                            <a:schemeClr val="accent1"/>
                          </a:solidFill>
                          <a:latin typeface="Segoe UI Semibold" panose="020B0702040204020203" pitchFamily="34" charset="0"/>
                          <a:ea typeface="+mn-ea"/>
                          <a:cs typeface="Segoe UI Semibold" panose="020B0702040204020203" pitchFamily="34" charset="0"/>
                        </a:rPr>
                        <a:t>Semantic </a:t>
                      </a:r>
                      <a:br>
                        <a:rPr lang="en-US" sz="1800" i="0" kern="1200">
                          <a:solidFill>
                            <a:schemeClr val="accent1"/>
                          </a:solidFill>
                          <a:latin typeface="Segoe UI Semibold" panose="020B0702040204020203" pitchFamily="34" charset="0"/>
                          <a:ea typeface="+mn-ea"/>
                          <a:cs typeface="Segoe UI Semibold" panose="020B0702040204020203" pitchFamily="34" charset="0"/>
                        </a:rPr>
                      </a:br>
                      <a:r>
                        <a:rPr lang="en-US" sz="1800" i="0" kern="1200">
                          <a:solidFill>
                            <a:schemeClr val="accent1"/>
                          </a:solidFill>
                          <a:latin typeface="Segoe UI Semibold" panose="020B0702040204020203" pitchFamily="34" charset="0"/>
                          <a:ea typeface="+mn-ea"/>
                          <a:cs typeface="Segoe UI Semibold" panose="020B0702040204020203" pitchFamily="34" charset="0"/>
                        </a:rPr>
                        <a:t>search</a:t>
                      </a:r>
                    </a:p>
                  </a:txBody>
                  <a:tcPr marL="640080">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200">
                          <a:solidFill>
                            <a:schemeClr val="tx1"/>
                          </a:solidFill>
                        </a:rPr>
                        <a:t>Financial services firm using Azure </a:t>
                      </a:r>
                      <a:r>
                        <a:rPr lang="en-US" sz="1200" err="1">
                          <a:solidFill>
                            <a:schemeClr val="tx1"/>
                          </a:solidFill>
                        </a:rPr>
                        <a:t>OpenAI</a:t>
                      </a:r>
                      <a:r>
                        <a:rPr lang="en-US" sz="1200">
                          <a:solidFill>
                            <a:schemeClr val="tx1"/>
                          </a:solidFill>
                        </a:rPr>
                        <a:t> Service to improve search capabilities and the conversational quality of a customer’s Bot experience.</a:t>
                      </a:r>
                    </a:p>
                    <a:p>
                      <a:pPr>
                        <a:spcAft>
                          <a:spcPts val="1200"/>
                        </a:spcAft>
                      </a:pPr>
                      <a:r>
                        <a:rPr lang="en-US" sz="1200">
                          <a:solidFill>
                            <a:schemeClr val="tx1"/>
                          </a:solidFill>
                        </a:rPr>
                        <a:t>Insurance companies extract information from volumes of unstructured data to automate claim handling processes</a:t>
                      </a:r>
                    </a:p>
                    <a:p>
                      <a:pPr>
                        <a:spcAft>
                          <a:spcPts val="1200"/>
                        </a:spcAft>
                      </a:pPr>
                      <a:endParaRPr lang="en-US" sz="1200">
                        <a:solidFill>
                          <a:schemeClr val="tx1"/>
                        </a:soli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848926">
                <a:tc>
                  <a:txBody>
                    <a:bodyPr/>
                    <a:lstStyle/>
                    <a:p>
                      <a:pPr algn="l"/>
                      <a:r>
                        <a:rPr lang="en-US" sz="1800" i="0" kern="1200">
                          <a:solidFill>
                            <a:schemeClr val="accent1"/>
                          </a:solidFill>
                          <a:latin typeface="Segoe UI Semibold" panose="020B0702040204020203" pitchFamily="34" charset="0"/>
                          <a:ea typeface="+mn-ea"/>
                          <a:cs typeface="Segoe UI Semibold" panose="020B0702040204020203" pitchFamily="34" charset="0"/>
                        </a:rPr>
                        <a:t>Summarization</a:t>
                      </a:r>
                    </a:p>
                  </a:txBody>
                  <a:tcPr marL="640080">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200">
                          <a:solidFill>
                            <a:schemeClr val="tx1"/>
                          </a:solidFill>
                        </a:rPr>
                        <a:t>International insurance company using Azure OpenAI Service to provide summaries of call center customer support conversation logs</a:t>
                      </a:r>
                    </a:p>
                    <a:p>
                      <a:pPr>
                        <a:spcAft>
                          <a:spcPts val="1200"/>
                        </a:spcAft>
                      </a:pPr>
                      <a:r>
                        <a:rPr lang="en-US" sz="1200">
                          <a:solidFill>
                            <a:schemeClr val="tx1"/>
                          </a:solidFill>
                        </a:rPr>
                        <a:t>Global bank using Azure OpenAI Service to summarize financial reporting and analyst articles </a:t>
                      </a:r>
                      <a:endParaRPr lang="en-US" sz="1200" dirty="0">
                        <a:solidFill>
                          <a:schemeClr val="tx1"/>
                        </a:soli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grpSp>
        <p:nvGrpSpPr>
          <p:cNvPr id="7" name="Group 6">
            <a:extLst>
              <a:ext uri="{FF2B5EF4-FFF2-40B4-BE49-F238E27FC236}">
                <a16:creationId xmlns:a16="http://schemas.microsoft.com/office/drawing/2014/main" id="{23AD5F2C-5A21-481E-9565-3F2D571AD2AA}"/>
              </a:ext>
              <a:ext uri="{C183D7F6-B498-43B3-948B-1728B52AA6E4}">
                <adec:decorative xmlns:adec="http://schemas.microsoft.com/office/drawing/2017/decorative" val="1"/>
              </a:ext>
            </a:extLst>
          </p:cNvPr>
          <p:cNvGrpSpPr/>
          <p:nvPr/>
        </p:nvGrpSpPr>
        <p:grpSpPr>
          <a:xfrm>
            <a:off x="579394" y="1604714"/>
            <a:ext cx="514932" cy="370752"/>
            <a:chOff x="4338605" y="2207177"/>
            <a:chExt cx="514932" cy="370752"/>
          </a:xfrm>
        </p:grpSpPr>
        <p:sp>
          <p:nvSpPr>
            <p:cNvPr id="21" name="Rectangle 5">
              <a:extLst>
                <a:ext uri="{FF2B5EF4-FFF2-40B4-BE49-F238E27FC236}">
                  <a16:creationId xmlns:a16="http://schemas.microsoft.com/office/drawing/2014/main" id="{E8D8C0F9-F450-41D9-9FB7-0A2290A279F5}"/>
                </a:ext>
              </a:extLst>
            </p:cNvPr>
            <p:cNvSpPr>
              <a:spLocks noChangeArrowheads="1"/>
            </p:cNvSpPr>
            <p:nvPr/>
          </p:nvSpPr>
          <p:spPr bwMode="auto">
            <a:xfrm>
              <a:off x="4338605" y="2207177"/>
              <a:ext cx="370752" cy="370752"/>
            </a:xfrm>
            <a:prstGeom prst="rect">
              <a:avLst/>
            </a:prstGeom>
            <a:solidFill>
              <a:srgbClr val="0078D7"/>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Freeform 6">
              <a:extLst>
                <a:ext uri="{FF2B5EF4-FFF2-40B4-BE49-F238E27FC236}">
                  <a16:creationId xmlns:a16="http://schemas.microsoft.com/office/drawing/2014/main" id="{6F57D603-0925-4116-9F0D-68489B9253E6}"/>
                </a:ext>
              </a:extLst>
            </p:cNvPr>
            <p:cNvSpPr>
              <a:spLocks/>
            </p:cNvSpPr>
            <p:nvPr/>
          </p:nvSpPr>
          <p:spPr bwMode="auto">
            <a:xfrm>
              <a:off x="4582339" y="2278124"/>
              <a:ext cx="242590" cy="241447"/>
            </a:xfrm>
            <a:custGeom>
              <a:avLst/>
              <a:gdLst>
                <a:gd name="T0" fmla="*/ 212 w 212"/>
                <a:gd name="T1" fmla="*/ 36 h 211"/>
                <a:gd name="T2" fmla="*/ 49 w 212"/>
                <a:gd name="T3" fmla="*/ 199 h 211"/>
                <a:gd name="T4" fmla="*/ 0 w 212"/>
                <a:gd name="T5" fmla="*/ 211 h 211"/>
                <a:gd name="T6" fmla="*/ 13 w 212"/>
                <a:gd name="T7" fmla="*/ 163 h 211"/>
                <a:gd name="T8" fmla="*/ 176 w 212"/>
                <a:gd name="T9" fmla="*/ 0 h 211"/>
                <a:gd name="T10" fmla="*/ 212 w 212"/>
                <a:gd name="T11" fmla="*/ 36 h 211"/>
              </a:gdLst>
              <a:ahLst/>
              <a:cxnLst>
                <a:cxn ang="0">
                  <a:pos x="T0" y="T1"/>
                </a:cxn>
                <a:cxn ang="0">
                  <a:pos x="T2" y="T3"/>
                </a:cxn>
                <a:cxn ang="0">
                  <a:pos x="T4" y="T5"/>
                </a:cxn>
                <a:cxn ang="0">
                  <a:pos x="T6" y="T7"/>
                </a:cxn>
                <a:cxn ang="0">
                  <a:pos x="T8" y="T9"/>
                </a:cxn>
                <a:cxn ang="0">
                  <a:pos x="T10" y="T11"/>
                </a:cxn>
              </a:cxnLst>
              <a:rect l="0" t="0" r="r" b="b"/>
              <a:pathLst>
                <a:path w="212" h="211">
                  <a:moveTo>
                    <a:pt x="212" y="36"/>
                  </a:moveTo>
                  <a:lnTo>
                    <a:pt x="49" y="199"/>
                  </a:lnTo>
                  <a:lnTo>
                    <a:pt x="0" y="211"/>
                  </a:lnTo>
                  <a:lnTo>
                    <a:pt x="13" y="163"/>
                  </a:lnTo>
                  <a:lnTo>
                    <a:pt x="176" y="0"/>
                  </a:lnTo>
                  <a:lnTo>
                    <a:pt x="212" y="36"/>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7">
              <a:extLst>
                <a:ext uri="{FF2B5EF4-FFF2-40B4-BE49-F238E27FC236}">
                  <a16:creationId xmlns:a16="http://schemas.microsoft.com/office/drawing/2014/main" id="{90B40842-CD3C-4D13-9D9F-6D83A85E8779}"/>
                </a:ext>
              </a:extLst>
            </p:cNvPr>
            <p:cNvSpPr>
              <a:spLocks/>
            </p:cNvSpPr>
            <p:nvPr/>
          </p:nvSpPr>
          <p:spPr bwMode="auto">
            <a:xfrm>
              <a:off x="4796322" y="2249516"/>
              <a:ext cx="57215" cy="57215"/>
            </a:xfrm>
            <a:custGeom>
              <a:avLst/>
              <a:gdLst>
                <a:gd name="T0" fmla="*/ 15 w 50"/>
                <a:gd name="T1" fmla="*/ 0 h 50"/>
                <a:gd name="T2" fmla="*/ 0 w 50"/>
                <a:gd name="T3" fmla="*/ 14 h 50"/>
                <a:gd name="T4" fmla="*/ 36 w 50"/>
                <a:gd name="T5" fmla="*/ 50 h 50"/>
                <a:gd name="T6" fmla="*/ 50 w 50"/>
                <a:gd name="T7" fmla="*/ 36 h 50"/>
                <a:gd name="T8" fmla="*/ 15 w 50"/>
                <a:gd name="T9" fmla="*/ 0 h 50"/>
              </a:gdLst>
              <a:ahLst/>
              <a:cxnLst>
                <a:cxn ang="0">
                  <a:pos x="T0" y="T1"/>
                </a:cxn>
                <a:cxn ang="0">
                  <a:pos x="T2" y="T3"/>
                </a:cxn>
                <a:cxn ang="0">
                  <a:pos x="T4" y="T5"/>
                </a:cxn>
                <a:cxn ang="0">
                  <a:pos x="T6" y="T7"/>
                </a:cxn>
                <a:cxn ang="0">
                  <a:pos x="T8" y="T9"/>
                </a:cxn>
              </a:cxnLst>
              <a:rect l="0" t="0" r="r" b="b"/>
              <a:pathLst>
                <a:path w="50" h="50">
                  <a:moveTo>
                    <a:pt x="15" y="0"/>
                  </a:moveTo>
                  <a:lnTo>
                    <a:pt x="0" y="14"/>
                  </a:lnTo>
                  <a:lnTo>
                    <a:pt x="36" y="50"/>
                  </a:lnTo>
                  <a:lnTo>
                    <a:pt x="50" y="36"/>
                  </a:lnTo>
                  <a:lnTo>
                    <a:pt x="15" y="0"/>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4678373D-ADCD-4C97-9531-092585184D7A}"/>
              </a:ext>
              <a:ext uri="{C183D7F6-B498-43B3-948B-1728B52AA6E4}">
                <adec:decorative xmlns:adec="http://schemas.microsoft.com/office/drawing/2017/decorative" val="1"/>
              </a:ext>
            </a:extLst>
          </p:cNvPr>
          <p:cNvGrpSpPr/>
          <p:nvPr/>
        </p:nvGrpSpPr>
        <p:grpSpPr>
          <a:xfrm>
            <a:off x="599594" y="3334670"/>
            <a:ext cx="323818" cy="409033"/>
            <a:chOff x="4376790" y="3679160"/>
            <a:chExt cx="323818" cy="409033"/>
          </a:xfrm>
        </p:grpSpPr>
        <p:sp>
          <p:nvSpPr>
            <p:cNvPr id="25" name="Freeform: Shape 24">
              <a:extLst>
                <a:ext uri="{FF2B5EF4-FFF2-40B4-BE49-F238E27FC236}">
                  <a16:creationId xmlns:a16="http://schemas.microsoft.com/office/drawing/2014/main" id="{AC7E98E7-9EC6-41EE-B9BF-34F5A31CD8E2}"/>
                </a:ext>
              </a:extLst>
            </p:cNvPr>
            <p:cNvSpPr/>
            <p:nvPr/>
          </p:nvSpPr>
          <p:spPr>
            <a:xfrm>
              <a:off x="4376790" y="3679160"/>
              <a:ext cx="323818" cy="409033"/>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D41B45F-AA0F-4687-806E-C07C6F445834}"/>
                </a:ext>
              </a:extLst>
            </p:cNvPr>
            <p:cNvSpPr/>
            <p:nvPr/>
          </p:nvSpPr>
          <p:spPr>
            <a:xfrm>
              <a:off x="4441979" y="3981240"/>
              <a:ext cx="195995" cy="42608"/>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3718D276-78B3-4014-AA81-270E4DB90861}"/>
                </a:ext>
              </a:extLst>
            </p:cNvPr>
            <p:cNvSpPr/>
            <p:nvPr/>
          </p:nvSpPr>
          <p:spPr>
            <a:xfrm>
              <a:off x="4441979" y="3916481"/>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9F9BBCE-2885-46BA-A3C0-FCF7EDDB2AEC}"/>
                </a:ext>
              </a:extLst>
            </p:cNvPr>
            <p:cNvSpPr/>
            <p:nvPr/>
          </p:nvSpPr>
          <p:spPr>
            <a:xfrm>
              <a:off x="4441979" y="3851287"/>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6F369DC3-F1CE-4A6A-B18E-9E9EA5A33156}"/>
                </a:ext>
              </a:extLst>
            </p:cNvPr>
            <p:cNvSpPr/>
            <p:nvPr/>
          </p:nvSpPr>
          <p:spPr>
            <a:xfrm>
              <a:off x="4570231" y="3786111"/>
              <a:ext cx="63911" cy="42608"/>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AB99A84-33F8-472E-BC6F-6AC1EF2D17B3}"/>
                </a:ext>
              </a:extLst>
            </p:cNvPr>
            <p:cNvSpPr/>
            <p:nvPr/>
          </p:nvSpPr>
          <p:spPr>
            <a:xfrm>
              <a:off x="4570231" y="3722200"/>
              <a:ext cx="63911" cy="42608"/>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6068DAF-90C7-48FF-B0DE-409C59B18A81}"/>
                </a:ext>
              </a:extLst>
            </p:cNvPr>
            <p:cNvSpPr/>
            <p:nvPr/>
          </p:nvSpPr>
          <p:spPr>
            <a:xfrm>
              <a:off x="4464990" y="3738377"/>
              <a:ext cx="85216" cy="85216"/>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EF003CA9-F9B5-4AA1-9A1A-44FF13D69275}"/>
                </a:ext>
              </a:extLst>
            </p:cNvPr>
            <p:cNvSpPr/>
            <p:nvPr/>
          </p:nvSpPr>
          <p:spPr>
            <a:xfrm>
              <a:off x="4436013" y="3769484"/>
              <a:ext cx="55389" cy="55389"/>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FEEB663-8EDE-430A-85A1-C01E81CC2C9F}"/>
              </a:ext>
              <a:ext uri="{C183D7F6-B498-43B3-948B-1728B52AA6E4}">
                <adec:decorative xmlns:adec="http://schemas.microsoft.com/office/drawing/2017/decorative" val="1"/>
              </a:ext>
            </a:extLst>
          </p:cNvPr>
          <p:cNvGrpSpPr/>
          <p:nvPr/>
        </p:nvGrpSpPr>
        <p:grpSpPr>
          <a:xfrm>
            <a:off x="625035" y="4351403"/>
            <a:ext cx="423650" cy="423650"/>
            <a:chOff x="4392183" y="5191928"/>
            <a:chExt cx="423650" cy="423650"/>
          </a:xfrm>
        </p:grpSpPr>
        <p:sp>
          <p:nvSpPr>
            <p:cNvPr id="35" name="AutoShape 78">
              <a:extLst>
                <a:ext uri="{FF2B5EF4-FFF2-40B4-BE49-F238E27FC236}">
                  <a16:creationId xmlns:a16="http://schemas.microsoft.com/office/drawing/2014/main" id="{43E3F7FA-E825-4364-B257-D8263020A977}"/>
                </a:ext>
              </a:extLst>
            </p:cNvPr>
            <p:cNvSpPr>
              <a:spLocks noChangeAspect="1" noChangeArrowheads="1" noTextEdit="1"/>
            </p:cNvSpPr>
            <p:nvPr/>
          </p:nvSpPr>
          <p:spPr bwMode="auto">
            <a:xfrm>
              <a:off x="4392183" y="5191928"/>
              <a:ext cx="423650" cy="42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80">
              <a:extLst>
                <a:ext uri="{FF2B5EF4-FFF2-40B4-BE49-F238E27FC236}">
                  <a16:creationId xmlns:a16="http://schemas.microsoft.com/office/drawing/2014/main" id="{44A5E621-876E-4D93-B1A7-60AD5758B27B}"/>
                </a:ext>
              </a:extLst>
            </p:cNvPr>
            <p:cNvSpPr>
              <a:spLocks noChangeArrowheads="1"/>
            </p:cNvSpPr>
            <p:nvPr/>
          </p:nvSpPr>
          <p:spPr bwMode="auto">
            <a:xfrm>
              <a:off x="439218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Oval 81">
              <a:extLst>
                <a:ext uri="{FF2B5EF4-FFF2-40B4-BE49-F238E27FC236}">
                  <a16:creationId xmlns:a16="http://schemas.microsoft.com/office/drawing/2014/main" id="{FE8F9027-5877-430B-8308-597052318A6C}"/>
                </a:ext>
              </a:extLst>
            </p:cNvPr>
            <p:cNvSpPr>
              <a:spLocks noChangeArrowheads="1"/>
            </p:cNvSpPr>
            <p:nvPr/>
          </p:nvSpPr>
          <p:spPr bwMode="auto">
            <a:xfrm>
              <a:off x="4461314" y="5191928"/>
              <a:ext cx="49633"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82">
              <a:extLst>
                <a:ext uri="{FF2B5EF4-FFF2-40B4-BE49-F238E27FC236}">
                  <a16:creationId xmlns:a16="http://schemas.microsoft.com/office/drawing/2014/main" id="{B0903960-B551-4679-AC23-208D031CFC4E}"/>
                </a:ext>
              </a:extLst>
            </p:cNvPr>
            <p:cNvSpPr>
              <a:spLocks noChangeArrowheads="1"/>
            </p:cNvSpPr>
            <p:nvPr/>
          </p:nvSpPr>
          <p:spPr bwMode="auto">
            <a:xfrm>
              <a:off x="4533991"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Oval 83">
              <a:extLst>
                <a:ext uri="{FF2B5EF4-FFF2-40B4-BE49-F238E27FC236}">
                  <a16:creationId xmlns:a16="http://schemas.microsoft.com/office/drawing/2014/main" id="{A83821CF-F98F-421C-914B-4EA045CBAA1B}"/>
                </a:ext>
              </a:extLst>
            </p:cNvPr>
            <p:cNvSpPr>
              <a:spLocks noChangeArrowheads="1"/>
            </p:cNvSpPr>
            <p:nvPr/>
          </p:nvSpPr>
          <p:spPr bwMode="auto">
            <a:xfrm>
              <a:off x="4603122"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84">
              <a:extLst>
                <a:ext uri="{FF2B5EF4-FFF2-40B4-BE49-F238E27FC236}">
                  <a16:creationId xmlns:a16="http://schemas.microsoft.com/office/drawing/2014/main" id="{D5DBB131-CBA7-419E-8008-32CCFCF6FE63}"/>
                </a:ext>
              </a:extLst>
            </p:cNvPr>
            <p:cNvSpPr>
              <a:spLocks noChangeArrowheads="1"/>
            </p:cNvSpPr>
            <p:nvPr/>
          </p:nvSpPr>
          <p:spPr bwMode="auto">
            <a:xfrm>
              <a:off x="467225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Oval 85">
              <a:extLst>
                <a:ext uri="{FF2B5EF4-FFF2-40B4-BE49-F238E27FC236}">
                  <a16:creationId xmlns:a16="http://schemas.microsoft.com/office/drawing/2014/main" id="{5ED8484F-1E67-465C-AC37-2CA20B20E62E}"/>
                </a:ext>
              </a:extLst>
            </p:cNvPr>
            <p:cNvSpPr>
              <a:spLocks noChangeArrowheads="1"/>
            </p:cNvSpPr>
            <p:nvPr/>
          </p:nvSpPr>
          <p:spPr bwMode="auto">
            <a:xfrm>
              <a:off x="4744929"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86">
              <a:extLst>
                <a:ext uri="{FF2B5EF4-FFF2-40B4-BE49-F238E27FC236}">
                  <a16:creationId xmlns:a16="http://schemas.microsoft.com/office/drawing/2014/main" id="{99D41843-4D3B-4D93-B8FD-6AD9507E11DE}"/>
                </a:ext>
              </a:extLst>
            </p:cNvPr>
            <p:cNvSpPr>
              <a:spLocks noChangeArrowheads="1"/>
            </p:cNvSpPr>
            <p:nvPr/>
          </p:nvSpPr>
          <p:spPr bwMode="auto">
            <a:xfrm>
              <a:off x="4392183"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Oval 87">
              <a:extLst>
                <a:ext uri="{FF2B5EF4-FFF2-40B4-BE49-F238E27FC236}">
                  <a16:creationId xmlns:a16="http://schemas.microsoft.com/office/drawing/2014/main" id="{E223A3D9-6FAB-4E6F-92B4-6B61766CF194}"/>
                </a:ext>
              </a:extLst>
            </p:cNvPr>
            <p:cNvSpPr>
              <a:spLocks noChangeArrowheads="1"/>
            </p:cNvSpPr>
            <p:nvPr/>
          </p:nvSpPr>
          <p:spPr bwMode="auto">
            <a:xfrm>
              <a:off x="4744929"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88">
              <a:extLst>
                <a:ext uri="{FF2B5EF4-FFF2-40B4-BE49-F238E27FC236}">
                  <a16:creationId xmlns:a16="http://schemas.microsoft.com/office/drawing/2014/main" id="{E23CACE6-426B-438F-A76B-730DA9C453B6}"/>
                </a:ext>
              </a:extLst>
            </p:cNvPr>
            <p:cNvSpPr>
              <a:spLocks noChangeArrowheads="1"/>
            </p:cNvSpPr>
            <p:nvPr/>
          </p:nvSpPr>
          <p:spPr bwMode="auto">
            <a:xfrm>
              <a:off x="4392183"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89">
              <a:extLst>
                <a:ext uri="{FF2B5EF4-FFF2-40B4-BE49-F238E27FC236}">
                  <a16:creationId xmlns:a16="http://schemas.microsoft.com/office/drawing/2014/main" id="{102D7E82-E0FC-48B7-B2E8-FE5D1C773069}"/>
                </a:ext>
              </a:extLst>
            </p:cNvPr>
            <p:cNvSpPr>
              <a:spLocks noChangeArrowheads="1"/>
            </p:cNvSpPr>
            <p:nvPr/>
          </p:nvSpPr>
          <p:spPr bwMode="auto">
            <a:xfrm>
              <a:off x="4533991"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Oval 90">
              <a:extLst>
                <a:ext uri="{FF2B5EF4-FFF2-40B4-BE49-F238E27FC236}">
                  <a16:creationId xmlns:a16="http://schemas.microsoft.com/office/drawing/2014/main" id="{6A07038B-40F4-4FC3-B3F4-2E36AF29877D}"/>
                </a:ext>
              </a:extLst>
            </p:cNvPr>
            <p:cNvSpPr>
              <a:spLocks noChangeArrowheads="1"/>
            </p:cNvSpPr>
            <p:nvPr/>
          </p:nvSpPr>
          <p:spPr bwMode="auto">
            <a:xfrm>
              <a:off x="4603122"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91">
              <a:extLst>
                <a:ext uri="{FF2B5EF4-FFF2-40B4-BE49-F238E27FC236}">
                  <a16:creationId xmlns:a16="http://schemas.microsoft.com/office/drawing/2014/main" id="{BEC17059-9BE0-404E-9BFF-62139F81B467}"/>
                </a:ext>
              </a:extLst>
            </p:cNvPr>
            <p:cNvSpPr>
              <a:spLocks noChangeArrowheads="1"/>
            </p:cNvSpPr>
            <p:nvPr/>
          </p:nvSpPr>
          <p:spPr bwMode="auto">
            <a:xfrm>
              <a:off x="4744929"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92">
              <a:extLst>
                <a:ext uri="{FF2B5EF4-FFF2-40B4-BE49-F238E27FC236}">
                  <a16:creationId xmlns:a16="http://schemas.microsoft.com/office/drawing/2014/main" id="{3C457F42-5C3D-4015-8A4D-4B74002AD0BE}"/>
                </a:ext>
              </a:extLst>
            </p:cNvPr>
            <p:cNvSpPr>
              <a:spLocks noChangeArrowheads="1"/>
            </p:cNvSpPr>
            <p:nvPr/>
          </p:nvSpPr>
          <p:spPr bwMode="auto">
            <a:xfrm>
              <a:off x="4392183" y="5402867"/>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Oval 93">
              <a:extLst>
                <a:ext uri="{FF2B5EF4-FFF2-40B4-BE49-F238E27FC236}">
                  <a16:creationId xmlns:a16="http://schemas.microsoft.com/office/drawing/2014/main" id="{68B42C72-54E2-4091-8D49-63910B3B02CF}"/>
                </a:ext>
              </a:extLst>
            </p:cNvPr>
            <p:cNvSpPr>
              <a:spLocks noChangeArrowheads="1"/>
            </p:cNvSpPr>
            <p:nvPr/>
          </p:nvSpPr>
          <p:spPr bwMode="auto">
            <a:xfrm>
              <a:off x="4533991" y="5402867"/>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94">
              <a:extLst>
                <a:ext uri="{FF2B5EF4-FFF2-40B4-BE49-F238E27FC236}">
                  <a16:creationId xmlns:a16="http://schemas.microsoft.com/office/drawing/2014/main" id="{395393FE-9CE9-40D5-A3F0-8EF0328511FB}"/>
                </a:ext>
              </a:extLst>
            </p:cNvPr>
            <p:cNvSpPr>
              <a:spLocks noChangeArrowheads="1"/>
            </p:cNvSpPr>
            <p:nvPr/>
          </p:nvSpPr>
          <p:spPr bwMode="auto">
            <a:xfrm>
              <a:off x="4392183" y="5471998"/>
              <a:ext cx="47860" cy="496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Oval 95">
              <a:extLst>
                <a:ext uri="{FF2B5EF4-FFF2-40B4-BE49-F238E27FC236}">
                  <a16:creationId xmlns:a16="http://schemas.microsoft.com/office/drawing/2014/main" id="{6B1D49FE-D9F9-4089-9FD6-13F4CCDD33DF}"/>
                </a:ext>
              </a:extLst>
            </p:cNvPr>
            <p:cNvSpPr>
              <a:spLocks noChangeArrowheads="1"/>
            </p:cNvSpPr>
            <p:nvPr/>
          </p:nvSpPr>
          <p:spPr bwMode="auto">
            <a:xfrm>
              <a:off x="4392183" y="5544674"/>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Oval 96">
              <a:extLst>
                <a:ext uri="{FF2B5EF4-FFF2-40B4-BE49-F238E27FC236}">
                  <a16:creationId xmlns:a16="http://schemas.microsoft.com/office/drawing/2014/main" id="{C5A5CCDD-9969-4F7A-B22E-1FB58FB45AE5}"/>
                </a:ext>
              </a:extLst>
            </p:cNvPr>
            <p:cNvSpPr>
              <a:spLocks noChangeArrowheads="1"/>
            </p:cNvSpPr>
            <p:nvPr/>
          </p:nvSpPr>
          <p:spPr bwMode="auto">
            <a:xfrm>
              <a:off x="4464859"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Oval 97">
              <a:extLst>
                <a:ext uri="{FF2B5EF4-FFF2-40B4-BE49-F238E27FC236}">
                  <a16:creationId xmlns:a16="http://schemas.microsoft.com/office/drawing/2014/main" id="{1FB6A052-E729-4025-B3AF-B4CCE480B57A}"/>
                </a:ext>
              </a:extLst>
            </p:cNvPr>
            <p:cNvSpPr>
              <a:spLocks noChangeArrowheads="1"/>
            </p:cNvSpPr>
            <p:nvPr/>
          </p:nvSpPr>
          <p:spPr bwMode="auto">
            <a:xfrm>
              <a:off x="4533991"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98">
              <a:extLst>
                <a:ext uri="{FF2B5EF4-FFF2-40B4-BE49-F238E27FC236}">
                  <a16:creationId xmlns:a16="http://schemas.microsoft.com/office/drawing/2014/main" id="{3B2DC029-802B-4909-934F-0259BBE679AB}"/>
                </a:ext>
              </a:extLst>
            </p:cNvPr>
            <p:cNvSpPr>
              <a:spLocks noEditPoints="1"/>
            </p:cNvSpPr>
            <p:nvPr/>
          </p:nvSpPr>
          <p:spPr bwMode="auto">
            <a:xfrm>
              <a:off x="4603122" y="5402867"/>
              <a:ext cx="210939" cy="21093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99">
              <a:extLst>
                <a:ext uri="{FF2B5EF4-FFF2-40B4-BE49-F238E27FC236}">
                  <a16:creationId xmlns:a16="http://schemas.microsoft.com/office/drawing/2014/main" id="{C3E88AB9-650F-4B96-88CF-02C6899EAADB}"/>
                </a:ext>
              </a:extLst>
            </p:cNvPr>
            <p:cNvSpPr>
              <a:spLocks/>
            </p:cNvSpPr>
            <p:nvPr/>
          </p:nvSpPr>
          <p:spPr bwMode="auto">
            <a:xfrm>
              <a:off x="4464859" y="5261059"/>
              <a:ext cx="92175" cy="95720"/>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00">
              <a:extLst>
                <a:ext uri="{FF2B5EF4-FFF2-40B4-BE49-F238E27FC236}">
                  <a16:creationId xmlns:a16="http://schemas.microsoft.com/office/drawing/2014/main" id="{3D4022DE-4CCD-4F15-BF93-E9FC9B59E3B9}"/>
                </a:ext>
              </a:extLst>
            </p:cNvPr>
            <p:cNvSpPr>
              <a:spLocks/>
            </p:cNvSpPr>
            <p:nvPr/>
          </p:nvSpPr>
          <p:spPr bwMode="auto">
            <a:xfrm>
              <a:off x="4461314" y="5425910"/>
              <a:ext cx="95720" cy="95720"/>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01">
              <a:extLst>
                <a:ext uri="{FF2B5EF4-FFF2-40B4-BE49-F238E27FC236}">
                  <a16:creationId xmlns:a16="http://schemas.microsoft.com/office/drawing/2014/main" id="{E50CFE45-21B0-4CD6-AFCB-9D71911FC17A}"/>
                </a:ext>
              </a:extLst>
            </p:cNvPr>
            <p:cNvSpPr>
              <a:spLocks/>
            </p:cNvSpPr>
            <p:nvPr/>
          </p:nvSpPr>
          <p:spPr bwMode="auto">
            <a:xfrm>
              <a:off x="4626165" y="5261059"/>
              <a:ext cx="92175" cy="95720"/>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4" name="check 1">
            <a:extLst>
              <a:ext uri="{FF2B5EF4-FFF2-40B4-BE49-F238E27FC236}">
                <a16:creationId xmlns:a16="http://schemas.microsoft.com/office/drawing/2014/main" id="{FFB6B13F-D5AB-5C0D-1E95-F2F0CA7413A4}"/>
              </a:ext>
              <a:ext uri="{C183D7F6-B498-43B3-948B-1728B52AA6E4}">
                <adec:decorative xmlns:adec="http://schemas.microsoft.com/office/drawing/2017/decorative" val="1"/>
              </a:ext>
            </a:extLst>
          </p:cNvPr>
          <p:cNvGrpSpPr>
            <a:grpSpLocks noChangeAspect="1"/>
          </p:cNvGrpSpPr>
          <p:nvPr/>
        </p:nvGrpSpPr>
        <p:grpSpPr bwMode="auto">
          <a:xfrm>
            <a:off x="603264" y="5553058"/>
            <a:ext cx="467193" cy="465576"/>
            <a:chOff x="4560" y="2506"/>
            <a:chExt cx="289" cy="288"/>
          </a:xfrm>
        </p:grpSpPr>
        <p:sp>
          <p:nvSpPr>
            <p:cNvPr id="45" name="AutoShape 151">
              <a:extLst>
                <a:ext uri="{FF2B5EF4-FFF2-40B4-BE49-F238E27FC236}">
                  <a16:creationId xmlns:a16="http://schemas.microsoft.com/office/drawing/2014/main" id="{1C721974-A1E3-0A02-6EF1-6E087ED71B5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153">
              <a:extLst>
                <a:ext uri="{FF2B5EF4-FFF2-40B4-BE49-F238E27FC236}">
                  <a16:creationId xmlns:a16="http://schemas.microsoft.com/office/drawing/2014/main" id="{A0B8A4C3-83A1-93AF-94A4-8B1D9B51DBCC}"/>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54">
              <a:extLst>
                <a:ext uri="{FF2B5EF4-FFF2-40B4-BE49-F238E27FC236}">
                  <a16:creationId xmlns:a16="http://schemas.microsoft.com/office/drawing/2014/main" id="{E06845D8-E587-CDA1-AA18-5DB111D0712F}"/>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55">
              <a:extLst>
                <a:ext uri="{FF2B5EF4-FFF2-40B4-BE49-F238E27FC236}">
                  <a16:creationId xmlns:a16="http://schemas.microsoft.com/office/drawing/2014/main" id="{315B8A1B-9EC8-D0A5-FDFA-2E07039D99B3}"/>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156">
              <a:extLst>
                <a:ext uri="{FF2B5EF4-FFF2-40B4-BE49-F238E27FC236}">
                  <a16:creationId xmlns:a16="http://schemas.microsoft.com/office/drawing/2014/main" id="{E8E617DF-B736-C7FE-50EC-7F6ADE42EB0D}"/>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157">
              <a:extLst>
                <a:ext uri="{FF2B5EF4-FFF2-40B4-BE49-F238E27FC236}">
                  <a16:creationId xmlns:a16="http://schemas.microsoft.com/office/drawing/2014/main" id="{9B7512D3-297E-46EE-8493-0506A65FC8EF}"/>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58">
              <a:extLst>
                <a:ext uri="{FF2B5EF4-FFF2-40B4-BE49-F238E27FC236}">
                  <a16:creationId xmlns:a16="http://schemas.microsoft.com/office/drawing/2014/main" id="{F66DE682-3D56-D2BB-446E-6D78C4D0CA4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59">
              <a:extLst>
                <a:ext uri="{FF2B5EF4-FFF2-40B4-BE49-F238E27FC236}">
                  <a16:creationId xmlns:a16="http://schemas.microsoft.com/office/drawing/2014/main" id="{70F3D923-98D9-D0DD-4FD0-138AF5DADC07}"/>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160">
              <a:extLst>
                <a:ext uri="{FF2B5EF4-FFF2-40B4-BE49-F238E27FC236}">
                  <a16:creationId xmlns:a16="http://schemas.microsoft.com/office/drawing/2014/main" id="{6CA8DDA6-84F7-C589-83A9-2257A3BF6F92}"/>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61">
              <a:extLst>
                <a:ext uri="{FF2B5EF4-FFF2-40B4-BE49-F238E27FC236}">
                  <a16:creationId xmlns:a16="http://schemas.microsoft.com/office/drawing/2014/main" id="{E2DAA856-7E68-3056-69C5-B5992205A86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62">
              <a:extLst>
                <a:ext uri="{FF2B5EF4-FFF2-40B4-BE49-F238E27FC236}">
                  <a16:creationId xmlns:a16="http://schemas.microsoft.com/office/drawing/2014/main" id="{A4CFE38A-C791-9874-35D8-49CC3DE213D2}"/>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itle 9">
            <a:extLst>
              <a:ext uri="{FF2B5EF4-FFF2-40B4-BE49-F238E27FC236}">
                <a16:creationId xmlns:a16="http://schemas.microsoft.com/office/drawing/2014/main" id="{00CE47DD-D22F-0EA6-3E7C-7D65384987F2}"/>
              </a:ext>
            </a:extLst>
          </p:cNvPr>
          <p:cNvSpPr>
            <a:spLocks noGrp="1"/>
          </p:cNvSpPr>
          <p:nvPr>
            <p:ph type="title"/>
          </p:nvPr>
        </p:nvSpPr>
        <p:spPr/>
        <p:txBody>
          <a:bodyPr/>
          <a:lstStyle/>
          <a:p>
            <a:r>
              <a:rPr lang="en-US"/>
              <a:t>Unlock new use cases</a:t>
            </a:r>
          </a:p>
        </p:txBody>
      </p:sp>
    </p:spTree>
    <p:extLst>
      <p:ext uri="{BB962C8B-B14F-4D97-AF65-F5344CB8AC3E}">
        <p14:creationId xmlns:p14="http://schemas.microsoft.com/office/powerpoint/2010/main" val="2483965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42" presetClass="path" presetSubtype="0" decel="100000" fill="hold" nodeType="withEffect">
                                  <p:stCondLst>
                                    <p:cond delay="0"/>
                                  </p:stCondLst>
                                  <p:childTnLst>
                                    <p:animMotion origin="layout" path="M 0 4.44444E-6 L 0 0.01805 " pathEditMode="relative" rAng="0" ptsTypes="AA">
                                      <p:cBhvr>
                                        <p:cTn id="9" dur="500" spd="-100000" fill="hold"/>
                                        <p:tgtEl>
                                          <p:spTgt spid="73"/>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20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42" presetClass="path" presetSubtype="0" decel="100000" fill="hold" nodeType="withEffect">
                                  <p:stCondLst>
                                    <p:cond delay="200"/>
                                  </p:stCondLst>
                                  <p:childTnLst>
                                    <p:animMotion origin="layout" path="M 2.08333E-7 1.48148E-6 L 2.08333E-7 0.01805 " pathEditMode="relative" rAng="0" ptsTypes="AA">
                                      <p:cBhvr>
                                        <p:cTn id="23" dur="500" spd="-100000" fill="hold"/>
                                        <p:tgtEl>
                                          <p:spTgt spid="4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51E1E49D-6F5F-EDA9-14E7-EABA7A1FFA12}"/>
              </a:ext>
            </a:extLst>
          </p:cNvPr>
          <p:cNvSpPr>
            <a:spLocks noGrp="1"/>
          </p:cNvSpPr>
          <p:nvPr>
            <p:ph type="title"/>
          </p:nvPr>
        </p:nvSpPr>
        <p:spPr>
          <a:xfrm>
            <a:off x="588263" y="457200"/>
            <a:ext cx="11018520" cy="553998"/>
          </a:xfrm>
        </p:spPr>
        <p:txBody>
          <a:bodyPr/>
          <a:lstStyle/>
          <a:p>
            <a:r>
              <a:rPr lang="en-US"/>
              <a:t>Examples of multiple model use cases</a:t>
            </a:r>
          </a:p>
        </p:txBody>
      </p:sp>
      <p:sp>
        <p:nvSpPr>
          <p:cNvPr id="24" name="Text Placeholder 23">
            <a:extLst>
              <a:ext uri="{FF2B5EF4-FFF2-40B4-BE49-F238E27FC236}">
                <a16:creationId xmlns:a16="http://schemas.microsoft.com/office/drawing/2014/main" id="{745AC89B-8EAD-54F8-562E-2D92E2D356E8}"/>
              </a:ext>
            </a:extLst>
          </p:cNvPr>
          <p:cNvSpPr>
            <a:spLocks noGrp="1"/>
          </p:cNvSpPr>
          <p:nvPr>
            <p:ph type="body" sz="quarter" idx="16"/>
          </p:nvPr>
        </p:nvSpPr>
        <p:spPr>
          <a:xfrm>
            <a:off x="585217" y="1438275"/>
            <a:ext cx="3264408" cy="677108"/>
          </a:xfrm>
        </p:spPr>
        <p:txBody>
          <a:bodyPr/>
          <a:lstStyle/>
          <a:p>
            <a:r>
              <a:rPr lang="en-US">
                <a:solidFill>
                  <a:schemeClr val="accent1"/>
                </a:solidFill>
              </a:rPr>
              <a:t>End-to-end </a:t>
            </a:r>
            <a:br>
              <a:rPr lang="en-US">
                <a:solidFill>
                  <a:schemeClr val="accent1"/>
                </a:solidFill>
              </a:rPr>
            </a:br>
            <a:r>
              <a:rPr lang="en-US">
                <a:solidFill>
                  <a:schemeClr val="accent1"/>
                </a:solidFill>
              </a:rPr>
              <a:t>call center analytics </a:t>
            </a:r>
          </a:p>
        </p:txBody>
      </p:sp>
      <p:sp>
        <p:nvSpPr>
          <p:cNvPr id="22" name="Text Placeholder 21">
            <a:extLst>
              <a:ext uri="{FF2B5EF4-FFF2-40B4-BE49-F238E27FC236}">
                <a16:creationId xmlns:a16="http://schemas.microsoft.com/office/drawing/2014/main" id="{DFAF6EB1-3C6B-E6F0-C1E9-7BEF18C984B8}"/>
              </a:ext>
            </a:extLst>
          </p:cNvPr>
          <p:cNvSpPr>
            <a:spLocks noGrp="1"/>
          </p:cNvSpPr>
          <p:nvPr>
            <p:ph type="body" sz="quarter" idx="14"/>
          </p:nvPr>
        </p:nvSpPr>
        <p:spPr>
          <a:xfrm>
            <a:off x="585217" y="2390775"/>
            <a:ext cx="3264408" cy="2277547"/>
          </a:xfrm>
        </p:spPr>
        <p:txBody>
          <a:bodyPr/>
          <a:lstStyle/>
          <a:p>
            <a:pPr>
              <a:spcBef>
                <a:spcPts val="0"/>
              </a:spcBef>
              <a:spcAft>
                <a:spcPts val="1200"/>
              </a:spcAft>
            </a:pPr>
            <a:r>
              <a:rPr lang="en-US" sz="1800"/>
              <a:t>Classification</a:t>
            </a:r>
          </a:p>
          <a:p>
            <a:pPr>
              <a:spcBef>
                <a:spcPts val="0"/>
              </a:spcBef>
              <a:spcAft>
                <a:spcPts val="1200"/>
              </a:spcAft>
            </a:pPr>
            <a:r>
              <a:rPr lang="en-US" sz="1800"/>
              <a:t>Sentiment </a:t>
            </a:r>
          </a:p>
          <a:p>
            <a:pPr>
              <a:spcBef>
                <a:spcPts val="0"/>
              </a:spcBef>
              <a:spcAft>
                <a:spcPts val="1200"/>
              </a:spcAft>
            </a:pPr>
            <a:r>
              <a:rPr lang="en-US" sz="1800"/>
              <a:t>Entity extraction summarization </a:t>
            </a:r>
          </a:p>
          <a:p>
            <a:pPr>
              <a:spcBef>
                <a:spcPts val="0"/>
              </a:spcBef>
              <a:spcAft>
                <a:spcPts val="1200"/>
              </a:spcAft>
            </a:pPr>
            <a:r>
              <a:rPr lang="en-US" sz="1800"/>
              <a:t>Email generation</a:t>
            </a:r>
          </a:p>
          <a:p>
            <a:pPr>
              <a:spcBef>
                <a:spcPts val="0"/>
              </a:spcBef>
              <a:spcAft>
                <a:spcPts val="1200"/>
              </a:spcAft>
            </a:pPr>
            <a:endParaRPr lang="en-US" sz="1800"/>
          </a:p>
        </p:txBody>
      </p:sp>
      <p:sp>
        <p:nvSpPr>
          <p:cNvPr id="25" name="Text Placeholder 24">
            <a:extLst>
              <a:ext uri="{FF2B5EF4-FFF2-40B4-BE49-F238E27FC236}">
                <a16:creationId xmlns:a16="http://schemas.microsoft.com/office/drawing/2014/main" id="{4B3C310C-9C7F-19CD-2697-3488BBECA4A6}"/>
              </a:ext>
            </a:extLst>
          </p:cNvPr>
          <p:cNvSpPr>
            <a:spLocks noGrp="1"/>
          </p:cNvSpPr>
          <p:nvPr>
            <p:ph type="body" sz="quarter" idx="17"/>
          </p:nvPr>
        </p:nvSpPr>
        <p:spPr/>
        <p:txBody>
          <a:bodyPr/>
          <a:lstStyle/>
          <a:p>
            <a:r>
              <a:rPr lang="en-US">
                <a:solidFill>
                  <a:schemeClr val="accent1"/>
                </a:solidFill>
              </a:rPr>
              <a:t>Customer 360 </a:t>
            </a:r>
          </a:p>
          <a:p>
            <a:endParaRPr lang="en-US">
              <a:solidFill>
                <a:schemeClr val="accent1"/>
              </a:solidFill>
            </a:endParaRPr>
          </a:p>
        </p:txBody>
      </p:sp>
      <p:sp>
        <p:nvSpPr>
          <p:cNvPr id="23" name="Text Placeholder 22">
            <a:extLst>
              <a:ext uri="{FF2B5EF4-FFF2-40B4-BE49-F238E27FC236}">
                <a16:creationId xmlns:a16="http://schemas.microsoft.com/office/drawing/2014/main" id="{D7C0AD47-C3CD-4341-61CE-B2C127FD78E8}"/>
              </a:ext>
            </a:extLst>
          </p:cNvPr>
          <p:cNvSpPr>
            <a:spLocks noGrp="1"/>
          </p:cNvSpPr>
          <p:nvPr>
            <p:ph type="body" sz="quarter" idx="15"/>
          </p:nvPr>
        </p:nvSpPr>
        <p:spPr>
          <a:xfrm>
            <a:off x="4463796" y="2384135"/>
            <a:ext cx="3264408" cy="2123658"/>
          </a:xfrm>
        </p:spPr>
        <p:txBody>
          <a:bodyPr/>
          <a:lstStyle/>
          <a:p>
            <a:pPr>
              <a:spcBef>
                <a:spcPts val="0"/>
              </a:spcBef>
              <a:spcAft>
                <a:spcPts val="1200"/>
              </a:spcAft>
            </a:pPr>
            <a:r>
              <a:rPr lang="en-US" sz="1800"/>
              <a:t>Hyper-</a:t>
            </a:r>
            <a:r>
              <a:rPr lang="en-US" sz="1800" err="1"/>
              <a:t>personalisation</a:t>
            </a:r>
            <a:r>
              <a:rPr lang="en-US" sz="1800"/>
              <a:t> using timely Summarization of customer queries &amp; trends</a:t>
            </a:r>
          </a:p>
          <a:p>
            <a:pPr>
              <a:spcBef>
                <a:spcPts val="0"/>
              </a:spcBef>
              <a:spcAft>
                <a:spcPts val="1200"/>
              </a:spcAft>
            </a:pPr>
            <a:r>
              <a:rPr lang="en-US" sz="1800"/>
              <a:t>Search</a:t>
            </a:r>
          </a:p>
          <a:p>
            <a:pPr>
              <a:spcBef>
                <a:spcPts val="0"/>
              </a:spcBef>
              <a:spcAft>
                <a:spcPts val="1200"/>
              </a:spcAft>
            </a:pPr>
            <a:r>
              <a:rPr lang="en-US" sz="1800"/>
              <a:t>Content generation</a:t>
            </a:r>
          </a:p>
          <a:p>
            <a:pPr>
              <a:spcBef>
                <a:spcPts val="0"/>
              </a:spcBef>
              <a:spcAft>
                <a:spcPts val="1200"/>
              </a:spcAft>
            </a:pPr>
            <a:endParaRPr lang="en-US" sz="1800"/>
          </a:p>
        </p:txBody>
      </p:sp>
      <p:sp>
        <p:nvSpPr>
          <p:cNvPr id="26" name="Text Placeholder 25">
            <a:extLst>
              <a:ext uri="{FF2B5EF4-FFF2-40B4-BE49-F238E27FC236}">
                <a16:creationId xmlns:a16="http://schemas.microsoft.com/office/drawing/2014/main" id="{750B5303-D6E2-E538-C988-F84493DF42CC}"/>
              </a:ext>
            </a:extLst>
          </p:cNvPr>
          <p:cNvSpPr>
            <a:spLocks noGrp="1"/>
          </p:cNvSpPr>
          <p:nvPr>
            <p:ph type="body" sz="quarter" idx="18"/>
          </p:nvPr>
        </p:nvSpPr>
        <p:spPr>
          <a:xfrm>
            <a:off x="8342375" y="1438275"/>
            <a:ext cx="3264408" cy="677108"/>
          </a:xfrm>
        </p:spPr>
        <p:txBody>
          <a:bodyPr/>
          <a:lstStyle/>
          <a:p>
            <a:r>
              <a:rPr lang="en-US">
                <a:solidFill>
                  <a:schemeClr val="accent1"/>
                </a:solidFill>
              </a:rPr>
              <a:t>Business process automation</a:t>
            </a:r>
          </a:p>
        </p:txBody>
      </p:sp>
      <p:sp>
        <p:nvSpPr>
          <p:cNvPr id="27" name="Text Placeholder 26">
            <a:extLst>
              <a:ext uri="{FF2B5EF4-FFF2-40B4-BE49-F238E27FC236}">
                <a16:creationId xmlns:a16="http://schemas.microsoft.com/office/drawing/2014/main" id="{369A3F71-C71B-66F9-0A3F-A21C9859421A}"/>
              </a:ext>
            </a:extLst>
          </p:cNvPr>
          <p:cNvSpPr>
            <a:spLocks noGrp="1"/>
          </p:cNvSpPr>
          <p:nvPr>
            <p:ph type="body" sz="quarter" idx="19"/>
          </p:nvPr>
        </p:nvSpPr>
        <p:spPr>
          <a:xfrm>
            <a:off x="8342375" y="2390775"/>
            <a:ext cx="3264408" cy="2123658"/>
          </a:xfrm>
        </p:spPr>
        <p:txBody>
          <a:bodyPr/>
          <a:lstStyle/>
          <a:p>
            <a:pPr>
              <a:spcBef>
                <a:spcPts val="0"/>
              </a:spcBef>
              <a:spcAft>
                <a:spcPts val="1200"/>
              </a:spcAft>
            </a:pPr>
            <a:r>
              <a:rPr lang="en-US" sz="1800"/>
              <a:t>Search through structured &amp; unstructured documentation</a:t>
            </a:r>
          </a:p>
          <a:p>
            <a:pPr>
              <a:spcBef>
                <a:spcPts val="0"/>
              </a:spcBef>
              <a:spcAft>
                <a:spcPts val="1200"/>
              </a:spcAft>
            </a:pPr>
            <a:r>
              <a:rPr lang="en-US" sz="1800"/>
              <a:t>Generate Code to query </a:t>
            </a:r>
            <a:br>
              <a:rPr lang="en-US" sz="1800"/>
            </a:br>
            <a:r>
              <a:rPr lang="en-US" sz="1800"/>
              <a:t>data models</a:t>
            </a:r>
          </a:p>
          <a:p>
            <a:pPr>
              <a:spcBef>
                <a:spcPts val="0"/>
              </a:spcBef>
              <a:spcAft>
                <a:spcPts val="1200"/>
              </a:spcAft>
            </a:pPr>
            <a:r>
              <a:rPr lang="en-US" sz="1800"/>
              <a:t>Content Generation</a:t>
            </a:r>
          </a:p>
          <a:p>
            <a:pPr>
              <a:spcBef>
                <a:spcPts val="0"/>
              </a:spcBef>
              <a:spcAft>
                <a:spcPts val="1200"/>
              </a:spcAft>
            </a:pPr>
            <a:endParaRPr lang="en-US" sz="1800"/>
          </a:p>
        </p:txBody>
      </p:sp>
    </p:spTree>
    <p:extLst>
      <p:ext uri="{BB962C8B-B14F-4D97-AF65-F5344CB8AC3E}">
        <p14:creationId xmlns:p14="http://schemas.microsoft.com/office/powerpoint/2010/main" val="34464344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2B35D-77B6-7EC3-5E75-5209AD5B6C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8800" y="528124"/>
            <a:ext cx="833786" cy="833786"/>
          </a:xfrm>
          <a:prstGeom prst="rect">
            <a:avLst/>
          </a:prstGeom>
        </p:spPr>
      </p:pic>
      <p:sp>
        <p:nvSpPr>
          <p:cNvPr id="17" name="Title 16">
            <a:extLst>
              <a:ext uri="{FF2B5EF4-FFF2-40B4-BE49-F238E27FC236}">
                <a16:creationId xmlns:a16="http://schemas.microsoft.com/office/drawing/2014/main" id="{4054662A-9E08-6BDD-ED56-6D35F3A26A7E}"/>
              </a:ext>
            </a:extLst>
          </p:cNvPr>
          <p:cNvSpPr>
            <a:spLocks noGrp="1"/>
          </p:cNvSpPr>
          <p:nvPr>
            <p:ph type="title"/>
          </p:nvPr>
        </p:nvSpPr>
        <p:spPr>
          <a:xfrm>
            <a:off x="1527175" y="457200"/>
            <a:ext cx="10079608" cy="923330"/>
          </a:xfrm>
        </p:spPr>
        <p:txBody>
          <a:bodyPr/>
          <a:lstStyle/>
          <a:p>
            <a:r>
              <a:rPr lang="en-US"/>
              <a:t>Azure </a:t>
            </a:r>
            <a:r>
              <a:rPr lang="en-US" err="1"/>
              <a:t>OpenAI</a:t>
            </a:r>
            <a:r>
              <a:rPr lang="en-US"/>
              <a:t> Service </a:t>
            </a:r>
            <a:br>
              <a:rPr lang="en-US"/>
            </a:br>
            <a:r>
              <a:rPr lang="en-US" sz="2400" spc="0">
                <a:solidFill>
                  <a:schemeClr val="accent1"/>
                </a:solidFill>
              </a:rPr>
              <a:t>Use cases</a:t>
            </a:r>
            <a:endParaRPr lang="en-US" spc="0">
              <a:solidFill>
                <a:schemeClr val="accent1"/>
              </a:solidFill>
            </a:endParaRPr>
          </a:p>
        </p:txBody>
      </p:sp>
      <p:sp>
        <p:nvSpPr>
          <p:cNvPr id="6" name="Rectangle 5">
            <a:extLst>
              <a:ext uri="{FF2B5EF4-FFF2-40B4-BE49-F238E27FC236}">
                <a16:creationId xmlns:a16="http://schemas.microsoft.com/office/drawing/2014/main" id="{685B7B7A-39EE-2285-34AF-05FB8CA52EC2}"/>
              </a:ext>
              <a:ext uri="{C183D7F6-B498-43B3-948B-1728B52AA6E4}">
                <adec:decorative xmlns:adec="http://schemas.microsoft.com/office/drawing/2017/decorative" val="0"/>
              </a:ext>
            </a:extLst>
          </p:cNvPr>
          <p:cNvSpPr/>
          <p:nvPr/>
        </p:nvSpPr>
        <p:spPr bwMode="auto">
          <a:xfrm>
            <a:off x="594188" y="2529831"/>
            <a:ext cx="5066330" cy="2593197"/>
          </a:xfrm>
          <a:prstGeom prst="rect">
            <a:avLst/>
          </a:prstGeom>
          <a:solidFill>
            <a:schemeClr val="bg1">
              <a:lumMod val="95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457200">
              <a:buClr>
                <a:schemeClr val="tx1"/>
              </a:buClr>
              <a:defRPr/>
            </a:pPr>
            <a:r>
              <a:rPr lang="en-US" sz="2400">
                <a:solidFill>
                  <a:schemeClr val="accent1"/>
                </a:solidFill>
                <a:latin typeface="+mj-lt"/>
              </a:rPr>
              <a:t>Codex</a:t>
            </a:r>
          </a:p>
          <a:p>
            <a:pPr marL="285750" lvl="0" indent="-285750" defTabSz="914400">
              <a:spcBef>
                <a:spcPts val="600"/>
              </a:spcBef>
              <a:buClr>
                <a:schemeClr val="tx1"/>
              </a:buClr>
              <a:buFont typeface="Arial" panose="020B0604020202020204" pitchFamily="34" charset="0"/>
              <a:buChar char="•"/>
              <a:defRPr/>
            </a:pPr>
            <a:r>
              <a:rPr lang="en-US" sz="1800">
                <a:solidFill>
                  <a:schemeClr val="tx1"/>
                </a:solidFill>
              </a:rPr>
              <a:t>Natural Language to Code</a:t>
            </a:r>
          </a:p>
          <a:p>
            <a:pPr marL="285750" lvl="0" indent="-285750" defTabSz="914400">
              <a:spcBef>
                <a:spcPts val="600"/>
              </a:spcBef>
              <a:buClr>
                <a:schemeClr val="tx1"/>
              </a:buClr>
              <a:buFont typeface="Arial" panose="020B0604020202020204" pitchFamily="34" charset="0"/>
              <a:buChar char="•"/>
              <a:defRPr/>
            </a:pPr>
            <a:r>
              <a:rPr lang="en-US" sz="1800">
                <a:solidFill>
                  <a:schemeClr val="tx1"/>
                </a:solidFill>
              </a:rPr>
              <a:t>Natural Language to SQL</a:t>
            </a:r>
          </a:p>
          <a:p>
            <a:pPr marL="285750" lvl="0" indent="-285750" defTabSz="914400">
              <a:spcBef>
                <a:spcPts val="600"/>
              </a:spcBef>
              <a:buClr>
                <a:schemeClr val="tx1"/>
              </a:buClr>
              <a:buFont typeface="Arial" panose="020B0604020202020204" pitchFamily="34" charset="0"/>
              <a:buChar char="•"/>
              <a:defRPr/>
            </a:pPr>
            <a:r>
              <a:rPr lang="en-US" sz="1800">
                <a:solidFill>
                  <a:schemeClr val="tx1"/>
                </a:solidFill>
              </a:rPr>
              <a:t>Code to Natural Language</a:t>
            </a:r>
          </a:p>
          <a:p>
            <a:pPr marL="285750" lvl="0" indent="-285750" defTabSz="914400">
              <a:spcBef>
                <a:spcPts val="600"/>
              </a:spcBef>
              <a:buClr>
                <a:schemeClr val="tx1"/>
              </a:buClr>
              <a:buFont typeface="Arial" panose="020B0604020202020204" pitchFamily="34" charset="0"/>
              <a:buChar char="•"/>
              <a:defRPr/>
            </a:pPr>
            <a:r>
              <a:rPr lang="en-US" sz="1800">
                <a:solidFill>
                  <a:schemeClr val="tx1"/>
                </a:solidFill>
              </a:rPr>
              <a:t>Code documentation</a:t>
            </a:r>
          </a:p>
          <a:p>
            <a:pPr marL="285750" lvl="0" indent="-285750" defTabSz="914400">
              <a:spcBef>
                <a:spcPts val="600"/>
              </a:spcBef>
              <a:buClr>
                <a:schemeClr val="tx1"/>
              </a:buClr>
              <a:buFont typeface="Arial" panose="020B0604020202020204" pitchFamily="34" charset="0"/>
              <a:buChar char="•"/>
              <a:defRPr/>
            </a:pPr>
            <a:r>
              <a:rPr lang="en-US" sz="1800">
                <a:solidFill>
                  <a:schemeClr val="tx1"/>
                </a:solidFill>
              </a:rPr>
              <a:t>Refactoring</a:t>
            </a:r>
          </a:p>
        </p:txBody>
      </p:sp>
      <p:sp>
        <p:nvSpPr>
          <p:cNvPr id="9" name="Rectangle 8">
            <a:extLst>
              <a:ext uri="{FF2B5EF4-FFF2-40B4-BE49-F238E27FC236}">
                <a16:creationId xmlns:a16="http://schemas.microsoft.com/office/drawing/2014/main" id="{F5718290-7DB2-BC3B-C8D3-31E752E37131}"/>
              </a:ext>
              <a:ext uri="{C183D7F6-B498-43B3-948B-1728B52AA6E4}">
                <adec:decorative xmlns:adec="http://schemas.microsoft.com/office/drawing/2017/decorative" val="0"/>
              </a:ext>
            </a:extLst>
          </p:cNvPr>
          <p:cNvSpPr/>
          <p:nvPr/>
        </p:nvSpPr>
        <p:spPr bwMode="auto">
          <a:xfrm>
            <a:off x="6531480" y="2529831"/>
            <a:ext cx="5066330" cy="2593197"/>
          </a:xfrm>
          <a:prstGeom prst="rect">
            <a:avLst/>
          </a:prstGeom>
          <a:solidFill>
            <a:schemeClr val="bg1">
              <a:lumMod val="95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buClr>
                <a:schemeClr val="tx1"/>
              </a:buClr>
              <a:defRPr/>
            </a:pPr>
            <a:r>
              <a:rPr lang="en-US" sz="2400">
                <a:solidFill>
                  <a:schemeClr val="accent1"/>
                </a:solidFill>
                <a:latin typeface="+mj-lt"/>
              </a:rPr>
              <a:t>DALL·E 2</a:t>
            </a:r>
          </a:p>
          <a:p>
            <a:pPr marL="285750" lvl="0" indent="-285750" defTabSz="914400">
              <a:spcBef>
                <a:spcPts val="600"/>
              </a:spcBef>
              <a:buClr>
                <a:schemeClr val="tx1"/>
              </a:buClr>
              <a:buFont typeface="Arial" panose="020B0604020202020204" pitchFamily="34" charset="0"/>
              <a:buChar char="•"/>
              <a:defRPr/>
            </a:pPr>
            <a:r>
              <a:rPr lang="en-US" sz="1800">
                <a:solidFill>
                  <a:schemeClr val="tx1"/>
                </a:solidFill>
              </a:rPr>
              <a:t>Creative ideation</a:t>
            </a:r>
          </a:p>
          <a:p>
            <a:pPr marL="285750" lvl="0" indent="-285750" defTabSz="914400">
              <a:spcBef>
                <a:spcPts val="600"/>
              </a:spcBef>
              <a:buClr>
                <a:schemeClr val="tx1"/>
              </a:buClr>
              <a:buFont typeface="Arial" panose="020B0604020202020204" pitchFamily="34" charset="0"/>
              <a:buChar char="•"/>
              <a:defRPr/>
            </a:pPr>
            <a:r>
              <a:rPr lang="en-US" sz="1800">
                <a:solidFill>
                  <a:schemeClr val="tx1"/>
                </a:solidFill>
              </a:rPr>
              <a:t>Podcast and music playlist images</a:t>
            </a:r>
          </a:p>
          <a:p>
            <a:pPr marL="285750" lvl="0" indent="-285750" defTabSz="914400">
              <a:spcBef>
                <a:spcPts val="600"/>
              </a:spcBef>
              <a:buClr>
                <a:schemeClr val="tx1"/>
              </a:buClr>
              <a:buFont typeface="Arial" panose="020B0604020202020204" pitchFamily="34" charset="0"/>
              <a:buChar char="•"/>
              <a:defRPr/>
            </a:pPr>
            <a:r>
              <a:rPr lang="en-US" sz="1800">
                <a:solidFill>
                  <a:schemeClr val="tx1"/>
                </a:solidFill>
              </a:rPr>
              <a:t>Content syndication</a:t>
            </a:r>
          </a:p>
          <a:p>
            <a:pPr marL="285750" lvl="0" indent="-285750" defTabSz="914400">
              <a:spcBef>
                <a:spcPts val="600"/>
              </a:spcBef>
              <a:buClr>
                <a:schemeClr val="tx1"/>
              </a:buClr>
              <a:buFont typeface="Arial" panose="020B0604020202020204" pitchFamily="34" charset="0"/>
              <a:buChar char="•"/>
              <a:defRPr/>
            </a:pPr>
            <a:r>
              <a:rPr lang="en-US" sz="1800">
                <a:solidFill>
                  <a:schemeClr val="tx1"/>
                </a:solidFill>
              </a:rPr>
              <a:t>Marketing campaign personalization</a:t>
            </a:r>
          </a:p>
          <a:p>
            <a:pPr marL="285750" lvl="0" indent="-285750" defTabSz="914400">
              <a:spcBef>
                <a:spcPts val="600"/>
              </a:spcBef>
              <a:buClr>
                <a:schemeClr val="tx1"/>
              </a:buClr>
              <a:buFont typeface="Arial" panose="020B0604020202020204" pitchFamily="34" charset="0"/>
              <a:buChar char="•"/>
              <a:defRPr/>
            </a:pPr>
            <a:r>
              <a:rPr lang="en-US" sz="1800">
                <a:solidFill>
                  <a:schemeClr val="tx1"/>
                </a:solidFill>
              </a:rPr>
              <a:t>Hyper-personalization</a:t>
            </a:r>
          </a:p>
        </p:txBody>
      </p:sp>
    </p:spTree>
    <p:extLst>
      <p:ext uri="{BB962C8B-B14F-4D97-AF65-F5344CB8AC3E}">
        <p14:creationId xmlns:p14="http://schemas.microsoft.com/office/powerpoint/2010/main" val="6516654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2B35D-77B6-7EC3-5E75-5209AD5B6C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8800" y="3012107"/>
            <a:ext cx="833786" cy="833786"/>
          </a:xfrm>
          <a:prstGeom prst="rect">
            <a:avLst/>
          </a:prstGeom>
        </p:spPr>
      </p:pic>
      <p:sp>
        <p:nvSpPr>
          <p:cNvPr id="17" name="Title 16">
            <a:extLst>
              <a:ext uri="{FF2B5EF4-FFF2-40B4-BE49-F238E27FC236}">
                <a16:creationId xmlns:a16="http://schemas.microsoft.com/office/drawing/2014/main" id="{4054662A-9E08-6BDD-ED56-6D35F3A26A7E}"/>
              </a:ext>
            </a:extLst>
          </p:cNvPr>
          <p:cNvSpPr>
            <a:spLocks noGrp="1"/>
          </p:cNvSpPr>
          <p:nvPr>
            <p:ph type="title"/>
          </p:nvPr>
        </p:nvSpPr>
        <p:spPr>
          <a:xfrm>
            <a:off x="1527175" y="2941183"/>
            <a:ext cx="10079608" cy="923330"/>
          </a:xfrm>
        </p:spPr>
        <p:txBody>
          <a:bodyPr/>
          <a:lstStyle/>
          <a:p>
            <a:r>
              <a:rPr lang="en-US"/>
              <a:t>Azure </a:t>
            </a:r>
            <a:r>
              <a:rPr lang="en-US" err="1"/>
              <a:t>OpenAI</a:t>
            </a:r>
            <a:r>
              <a:rPr lang="en-US"/>
              <a:t> Service </a:t>
            </a:r>
            <a:br>
              <a:rPr lang="en-US"/>
            </a:br>
            <a:r>
              <a:rPr lang="en-US" sz="2400" spc="0">
                <a:solidFill>
                  <a:schemeClr val="accent1"/>
                </a:solidFill>
              </a:rPr>
              <a:t>Use cases</a:t>
            </a:r>
            <a:endParaRPr lang="en-US" spc="0">
              <a:solidFill>
                <a:schemeClr val="accent1"/>
              </a:solidFill>
            </a:endParaRPr>
          </a:p>
        </p:txBody>
      </p:sp>
      <p:sp>
        <p:nvSpPr>
          <p:cNvPr id="5" name="Rectangle 4">
            <a:extLst>
              <a:ext uri="{FF2B5EF4-FFF2-40B4-BE49-F238E27FC236}">
                <a16:creationId xmlns:a16="http://schemas.microsoft.com/office/drawing/2014/main" id="{3ACCDC5E-3992-CEB6-41AE-C629680B7BBB}"/>
              </a:ext>
              <a:ext uri="{C183D7F6-B498-43B3-948B-1728B52AA6E4}">
                <adec:decorative xmlns:adec="http://schemas.microsoft.com/office/drawing/2017/decorative" val="0"/>
              </a:ext>
            </a:extLst>
          </p:cNvPr>
          <p:cNvSpPr/>
          <p:nvPr/>
        </p:nvSpPr>
        <p:spPr bwMode="auto">
          <a:xfrm>
            <a:off x="6547187" y="585788"/>
            <a:ext cx="5062201" cy="5683249"/>
          </a:xfrm>
          <a:prstGeom prst="rect">
            <a:avLst/>
          </a:prstGeom>
          <a:solidFill>
            <a:schemeClr val="bg1">
              <a:lumMod val="95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457200">
              <a:buClr>
                <a:schemeClr val="tx1"/>
              </a:buClr>
              <a:defRPr/>
            </a:pPr>
            <a:r>
              <a:rPr lang="en-US" sz="2400">
                <a:solidFill>
                  <a:schemeClr val="accent1"/>
                </a:solidFill>
                <a:latin typeface="+mj-lt"/>
              </a:rPr>
              <a:t>Language</a:t>
            </a:r>
          </a:p>
          <a:p>
            <a:pPr lvl="0" defTabSz="914400">
              <a:spcBef>
                <a:spcPts val="600"/>
              </a:spcBef>
              <a:buClr>
                <a:schemeClr val="tx1"/>
              </a:buClr>
              <a:defRPr/>
            </a:pPr>
            <a:endParaRPr lang="en-US" sz="1600">
              <a:solidFill>
                <a:schemeClr val="tx1"/>
              </a:solidFill>
              <a:latin typeface="+mj-lt"/>
            </a:endParaRPr>
          </a:p>
          <a:p>
            <a:pPr lvl="0" defTabSz="914400">
              <a:spcBef>
                <a:spcPts val="600"/>
              </a:spcBef>
              <a:buClr>
                <a:schemeClr val="tx1"/>
              </a:buClr>
              <a:defRPr/>
            </a:pPr>
            <a:r>
              <a:rPr lang="en-US" sz="1600">
                <a:solidFill>
                  <a:schemeClr val="tx1"/>
                </a:solidFill>
                <a:latin typeface="+mj-lt"/>
              </a:rPr>
              <a:t>Reason over structured and unstructured data: Classification, Sentiment, Entity Extraction, Search</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Refined text-based search with embeddings</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Product feedback sentiment</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Customer and employee feedback classification</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Claims and risk analyses</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Support emails and call transcripts</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Social media trends</a:t>
            </a:r>
          </a:p>
          <a:p>
            <a:pPr marL="285750" lvl="0" indent="-285750" defTabSz="914400">
              <a:spcBef>
                <a:spcPts val="600"/>
              </a:spcBef>
              <a:buClr>
                <a:schemeClr val="tx1"/>
              </a:buClr>
              <a:buFont typeface="Arial" panose="020B0604020202020204" pitchFamily="34" charset="0"/>
              <a:buChar char="•"/>
              <a:defRPr/>
            </a:pPr>
            <a:endParaRPr lang="en-US" sz="1600">
              <a:solidFill>
                <a:schemeClr val="tx1"/>
              </a:solidFill>
            </a:endParaRPr>
          </a:p>
          <a:p>
            <a:pPr lvl="0" defTabSz="914400">
              <a:spcBef>
                <a:spcPts val="600"/>
              </a:spcBef>
              <a:buClr>
                <a:schemeClr val="tx1"/>
              </a:buClr>
              <a:defRPr/>
            </a:pPr>
            <a:r>
              <a:rPr lang="en-US" sz="1600">
                <a:solidFill>
                  <a:schemeClr val="tx1"/>
                </a:solidFill>
                <a:latin typeface="+mj-lt"/>
              </a:rPr>
              <a:t>Writing assistance</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Marketing copy/email taglines</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Long format text</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Paragraphs from bullets</a:t>
            </a:r>
          </a:p>
        </p:txBody>
      </p:sp>
    </p:spTree>
    <p:extLst>
      <p:ext uri="{BB962C8B-B14F-4D97-AF65-F5344CB8AC3E}">
        <p14:creationId xmlns:p14="http://schemas.microsoft.com/office/powerpoint/2010/main" val="123162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2B35D-77B6-7EC3-5E75-5209AD5B6C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8800" y="3012107"/>
            <a:ext cx="833786" cy="833786"/>
          </a:xfrm>
          <a:prstGeom prst="rect">
            <a:avLst/>
          </a:prstGeom>
        </p:spPr>
      </p:pic>
      <p:sp>
        <p:nvSpPr>
          <p:cNvPr id="17" name="Title 16">
            <a:extLst>
              <a:ext uri="{FF2B5EF4-FFF2-40B4-BE49-F238E27FC236}">
                <a16:creationId xmlns:a16="http://schemas.microsoft.com/office/drawing/2014/main" id="{4054662A-9E08-6BDD-ED56-6D35F3A26A7E}"/>
              </a:ext>
            </a:extLst>
          </p:cNvPr>
          <p:cNvSpPr>
            <a:spLocks noGrp="1"/>
          </p:cNvSpPr>
          <p:nvPr>
            <p:ph type="title"/>
          </p:nvPr>
        </p:nvSpPr>
        <p:spPr>
          <a:xfrm>
            <a:off x="1527175" y="2941183"/>
            <a:ext cx="10079608" cy="923330"/>
          </a:xfrm>
        </p:spPr>
        <p:txBody>
          <a:bodyPr/>
          <a:lstStyle/>
          <a:p>
            <a:r>
              <a:rPr lang="en-US"/>
              <a:t>Azure </a:t>
            </a:r>
            <a:r>
              <a:rPr lang="en-US" err="1"/>
              <a:t>OpenAI</a:t>
            </a:r>
            <a:r>
              <a:rPr lang="en-US"/>
              <a:t> Service </a:t>
            </a:r>
            <a:br>
              <a:rPr lang="en-US"/>
            </a:br>
            <a:r>
              <a:rPr lang="en-US" sz="2400" spc="0">
                <a:solidFill>
                  <a:schemeClr val="accent1"/>
                </a:solidFill>
              </a:rPr>
              <a:t>Use cases</a:t>
            </a:r>
            <a:endParaRPr lang="en-US" spc="0">
              <a:solidFill>
                <a:schemeClr val="accent1"/>
              </a:solidFill>
            </a:endParaRPr>
          </a:p>
        </p:txBody>
      </p:sp>
      <p:sp>
        <p:nvSpPr>
          <p:cNvPr id="5" name="Rectangle 4">
            <a:extLst>
              <a:ext uri="{FF2B5EF4-FFF2-40B4-BE49-F238E27FC236}">
                <a16:creationId xmlns:a16="http://schemas.microsoft.com/office/drawing/2014/main" id="{3ACCDC5E-3992-CEB6-41AE-C629680B7BBB}"/>
              </a:ext>
              <a:ext uri="{C183D7F6-B498-43B3-948B-1728B52AA6E4}">
                <adec:decorative xmlns:adec="http://schemas.microsoft.com/office/drawing/2017/decorative" val="0"/>
              </a:ext>
            </a:extLst>
          </p:cNvPr>
          <p:cNvSpPr/>
          <p:nvPr/>
        </p:nvSpPr>
        <p:spPr bwMode="auto">
          <a:xfrm>
            <a:off x="6547187" y="585788"/>
            <a:ext cx="5062201" cy="5683249"/>
          </a:xfrm>
          <a:prstGeom prst="rect">
            <a:avLst/>
          </a:prstGeom>
          <a:solidFill>
            <a:schemeClr val="bg1">
              <a:lumMod val="95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457200">
              <a:buClr>
                <a:schemeClr val="tx1"/>
              </a:buClr>
              <a:defRPr/>
            </a:pPr>
            <a:r>
              <a:rPr lang="en-US" sz="2400">
                <a:solidFill>
                  <a:schemeClr val="accent1"/>
                </a:solidFill>
                <a:latin typeface="+mj-lt"/>
              </a:rPr>
              <a:t>Language</a:t>
            </a:r>
          </a:p>
          <a:p>
            <a:pPr lvl="0" defTabSz="914400">
              <a:spcBef>
                <a:spcPts val="600"/>
              </a:spcBef>
              <a:buClr>
                <a:schemeClr val="tx1"/>
              </a:buClr>
              <a:defRPr/>
            </a:pPr>
            <a:endParaRPr lang="en-US" sz="1600">
              <a:solidFill>
                <a:schemeClr val="tx1"/>
              </a:solidFill>
              <a:latin typeface="+mj-lt"/>
            </a:endParaRPr>
          </a:p>
          <a:p>
            <a:pPr lvl="0" defTabSz="914400">
              <a:spcBef>
                <a:spcPts val="600"/>
              </a:spcBef>
              <a:buClr>
                <a:schemeClr val="tx1"/>
              </a:buClr>
              <a:defRPr/>
            </a:pPr>
            <a:r>
              <a:rPr lang="en-US" sz="1600">
                <a:solidFill>
                  <a:schemeClr val="tx1"/>
                </a:solidFill>
                <a:latin typeface="+mj-lt"/>
              </a:rPr>
              <a:t>Summarization</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Call center call transcripts</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Subject Matter Expert Documents</a:t>
            </a:r>
          </a:p>
          <a:p>
            <a:pPr marL="508000" lvl="1" indent="-217488" defTabSz="914400">
              <a:spcBef>
                <a:spcPts val="600"/>
              </a:spcBef>
              <a:buClr>
                <a:schemeClr val="tx1"/>
              </a:buClr>
              <a:buFont typeface="Arial" panose="020B0604020202020204" pitchFamily="34" charset="0"/>
              <a:buChar char="•"/>
              <a:tabLst>
                <a:tab pos="508000" algn="l"/>
              </a:tabLst>
              <a:defRPr/>
            </a:pPr>
            <a:r>
              <a:rPr lang="en-US" sz="1600">
                <a:solidFill>
                  <a:schemeClr val="tx1"/>
                </a:solidFill>
              </a:rPr>
              <a:t>Competitive analysis</a:t>
            </a:r>
          </a:p>
          <a:p>
            <a:pPr marL="508000" lvl="1" indent="-217488" defTabSz="914400">
              <a:spcBef>
                <a:spcPts val="600"/>
              </a:spcBef>
              <a:buClr>
                <a:schemeClr val="tx1"/>
              </a:buClr>
              <a:buFont typeface="Arial" panose="020B0604020202020204" pitchFamily="34" charset="0"/>
              <a:buChar char="•"/>
              <a:tabLst>
                <a:tab pos="508000" algn="l"/>
              </a:tabLst>
              <a:defRPr/>
            </a:pPr>
            <a:r>
              <a:rPr lang="en-US" sz="1600">
                <a:solidFill>
                  <a:schemeClr val="tx1"/>
                </a:solidFill>
              </a:rPr>
              <a:t>Peer Analysis</a:t>
            </a:r>
          </a:p>
          <a:p>
            <a:pPr marL="508000" lvl="1" indent="-217488" defTabSz="914400">
              <a:spcBef>
                <a:spcPts val="600"/>
              </a:spcBef>
              <a:buClr>
                <a:schemeClr val="tx1"/>
              </a:buClr>
              <a:buFont typeface="Arial" panose="020B0604020202020204" pitchFamily="34" charset="0"/>
              <a:buChar char="•"/>
              <a:tabLst>
                <a:tab pos="508000" algn="l"/>
              </a:tabLst>
              <a:defRPr/>
            </a:pPr>
            <a:r>
              <a:rPr lang="en-US" sz="1600">
                <a:solidFill>
                  <a:schemeClr val="tx1"/>
                </a:solidFill>
              </a:rPr>
              <a:t>Technical reports</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Product and service feedback</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Social media trends</a:t>
            </a:r>
          </a:p>
          <a:p>
            <a:pPr marL="285750" lvl="0" indent="-285750" defTabSz="914400">
              <a:spcBef>
                <a:spcPts val="600"/>
              </a:spcBef>
              <a:buClr>
                <a:schemeClr val="tx1"/>
              </a:buClr>
              <a:buFont typeface="Arial" panose="020B0604020202020204" pitchFamily="34" charset="0"/>
              <a:buChar char="•"/>
              <a:defRPr/>
            </a:pPr>
            <a:endParaRPr lang="en-US" sz="1600">
              <a:solidFill>
                <a:schemeClr val="tx1"/>
              </a:solidFill>
            </a:endParaRPr>
          </a:p>
          <a:p>
            <a:pPr lvl="0" defTabSz="914400">
              <a:spcBef>
                <a:spcPts val="600"/>
              </a:spcBef>
              <a:buClr>
                <a:schemeClr val="tx1"/>
              </a:buClr>
              <a:defRPr/>
            </a:pPr>
            <a:r>
              <a:rPr lang="en-US" sz="1600">
                <a:solidFill>
                  <a:schemeClr val="tx1"/>
                </a:solidFill>
                <a:latin typeface="+mj-lt"/>
              </a:rPr>
              <a:t>Conversational AI</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Smart assists for call centers</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Tech support chat bots</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Virtual assistants</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Artificial humans</a:t>
            </a:r>
          </a:p>
          <a:p>
            <a:pPr marL="285750" lvl="0" indent="-285750" defTabSz="914400">
              <a:spcBef>
                <a:spcPts val="600"/>
              </a:spcBef>
              <a:buClr>
                <a:schemeClr val="tx1"/>
              </a:buClr>
              <a:buFont typeface="Arial" panose="020B0604020202020204" pitchFamily="34" charset="0"/>
              <a:buChar char="•"/>
              <a:defRPr/>
            </a:pPr>
            <a:endParaRPr lang="en-US" sz="1600">
              <a:solidFill>
                <a:schemeClr val="tx1"/>
              </a:solidFill>
            </a:endParaRPr>
          </a:p>
        </p:txBody>
      </p:sp>
    </p:spTree>
    <p:extLst>
      <p:ext uri="{BB962C8B-B14F-4D97-AF65-F5344CB8AC3E}">
        <p14:creationId xmlns:p14="http://schemas.microsoft.com/office/powerpoint/2010/main" val="238075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2B35D-77B6-7EC3-5E75-5209AD5B6C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8800" y="3012107"/>
            <a:ext cx="833786" cy="833786"/>
          </a:xfrm>
          <a:prstGeom prst="rect">
            <a:avLst/>
          </a:prstGeom>
        </p:spPr>
      </p:pic>
      <p:sp>
        <p:nvSpPr>
          <p:cNvPr id="17" name="Title 16">
            <a:extLst>
              <a:ext uri="{FF2B5EF4-FFF2-40B4-BE49-F238E27FC236}">
                <a16:creationId xmlns:a16="http://schemas.microsoft.com/office/drawing/2014/main" id="{4054662A-9E08-6BDD-ED56-6D35F3A26A7E}"/>
              </a:ext>
            </a:extLst>
          </p:cNvPr>
          <p:cNvSpPr>
            <a:spLocks noGrp="1"/>
          </p:cNvSpPr>
          <p:nvPr>
            <p:ph type="title"/>
          </p:nvPr>
        </p:nvSpPr>
        <p:spPr>
          <a:xfrm>
            <a:off x="1527175" y="2941183"/>
            <a:ext cx="10079608" cy="923330"/>
          </a:xfrm>
        </p:spPr>
        <p:txBody>
          <a:bodyPr/>
          <a:lstStyle/>
          <a:p>
            <a:r>
              <a:rPr lang="en-US"/>
              <a:t>Azure </a:t>
            </a:r>
            <a:r>
              <a:rPr lang="en-US" err="1"/>
              <a:t>OpenAI</a:t>
            </a:r>
            <a:r>
              <a:rPr lang="en-US"/>
              <a:t> Service </a:t>
            </a:r>
            <a:br>
              <a:rPr lang="en-US"/>
            </a:br>
            <a:r>
              <a:rPr lang="en-US" sz="2400" spc="0">
                <a:solidFill>
                  <a:schemeClr val="accent1"/>
                </a:solidFill>
              </a:rPr>
              <a:t>Use cases</a:t>
            </a:r>
            <a:endParaRPr lang="en-US" spc="0">
              <a:solidFill>
                <a:schemeClr val="accent1"/>
              </a:solidFill>
            </a:endParaRPr>
          </a:p>
        </p:txBody>
      </p:sp>
      <p:sp>
        <p:nvSpPr>
          <p:cNvPr id="5" name="Rectangle 4">
            <a:extLst>
              <a:ext uri="{FF2B5EF4-FFF2-40B4-BE49-F238E27FC236}">
                <a16:creationId xmlns:a16="http://schemas.microsoft.com/office/drawing/2014/main" id="{3ACCDC5E-3992-CEB6-41AE-C629680B7BBB}"/>
              </a:ext>
              <a:ext uri="{C183D7F6-B498-43B3-948B-1728B52AA6E4}">
                <adec:decorative xmlns:adec="http://schemas.microsoft.com/office/drawing/2017/decorative" val="0"/>
              </a:ext>
            </a:extLst>
          </p:cNvPr>
          <p:cNvSpPr/>
          <p:nvPr/>
        </p:nvSpPr>
        <p:spPr bwMode="auto">
          <a:xfrm>
            <a:off x="6547187" y="585788"/>
            <a:ext cx="5062201" cy="5683249"/>
          </a:xfrm>
          <a:prstGeom prst="rect">
            <a:avLst/>
          </a:prstGeom>
          <a:solidFill>
            <a:schemeClr val="bg1">
              <a:lumMod val="95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457200">
              <a:buClr>
                <a:schemeClr val="tx1"/>
              </a:buClr>
              <a:defRPr/>
            </a:pPr>
            <a:r>
              <a:rPr lang="en-US" sz="2400">
                <a:solidFill>
                  <a:schemeClr val="accent1"/>
                </a:solidFill>
                <a:latin typeface="+mj-lt"/>
              </a:rPr>
              <a:t>Language</a:t>
            </a:r>
          </a:p>
          <a:p>
            <a:pPr lvl="0" defTabSz="914400">
              <a:spcBef>
                <a:spcPts val="600"/>
              </a:spcBef>
              <a:buClr>
                <a:schemeClr val="tx1"/>
              </a:buClr>
              <a:defRPr/>
            </a:pPr>
            <a:endParaRPr lang="en-US" sz="1600">
              <a:solidFill>
                <a:schemeClr val="tx1"/>
              </a:solidFill>
              <a:latin typeface="+mj-lt"/>
            </a:endParaRPr>
          </a:p>
          <a:p>
            <a:pPr lvl="0" defTabSz="914400">
              <a:spcBef>
                <a:spcPts val="600"/>
              </a:spcBef>
              <a:buClr>
                <a:schemeClr val="tx1"/>
              </a:buClr>
              <a:defRPr/>
            </a:pPr>
            <a:r>
              <a:rPr lang="en-US" sz="1600">
                <a:solidFill>
                  <a:schemeClr val="tx1"/>
                </a:solidFill>
                <a:latin typeface="+mj-lt"/>
              </a:rPr>
              <a:t>Use Cases that use multiple model capabilities</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Contact Centers</a:t>
            </a:r>
          </a:p>
          <a:p>
            <a:pPr marL="508000" lvl="1" indent="-217488" defTabSz="914400">
              <a:spcBef>
                <a:spcPts val="600"/>
              </a:spcBef>
              <a:buClr>
                <a:schemeClr val="tx1"/>
              </a:buClr>
              <a:buFont typeface="Arial" panose="020B0604020202020204" pitchFamily="34" charset="0"/>
              <a:buChar char="•"/>
              <a:tabLst>
                <a:tab pos="508000" algn="l"/>
              </a:tabLst>
              <a:defRPr/>
            </a:pPr>
            <a:r>
              <a:rPr lang="en-US" sz="1600">
                <a:solidFill>
                  <a:schemeClr val="tx1"/>
                </a:solidFill>
              </a:rPr>
              <a:t>Classification—route mails to appropriate team</a:t>
            </a:r>
          </a:p>
          <a:p>
            <a:pPr marL="508000" lvl="1" indent="-217488" defTabSz="914400">
              <a:spcBef>
                <a:spcPts val="600"/>
              </a:spcBef>
              <a:buClr>
                <a:schemeClr val="tx1"/>
              </a:buClr>
              <a:buFont typeface="Arial" panose="020B0604020202020204" pitchFamily="34" charset="0"/>
              <a:buChar char="•"/>
              <a:tabLst>
                <a:tab pos="508000" algn="l"/>
              </a:tabLst>
              <a:defRPr/>
            </a:pPr>
            <a:r>
              <a:rPr lang="en-US" sz="1600">
                <a:solidFill>
                  <a:schemeClr val="tx1"/>
                </a:solidFill>
              </a:rPr>
              <a:t>Sentiment—prioritize angry customers</a:t>
            </a:r>
          </a:p>
          <a:p>
            <a:pPr marL="508000" lvl="1" indent="-217488" defTabSz="914400">
              <a:spcBef>
                <a:spcPts val="600"/>
              </a:spcBef>
              <a:buClr>
                <a:schemeClr val="tx1"/>
              </a:buClr>
              <a:buFont typeface="Arial" panose="020B0604020202020204" pitchFamily="34" charset="0"/>
              <a:buChar char="•"/>
              <a:tabLst>
                <a:tab pos="508000" algn="l"/>
              </a:tabLst>
              <a:defRPr/>
            </a:pPr>
            <a:r>
              <a:rPr lang="en-US" sz="1600">
                <a:solidFill>
                  <a:schemeClr val="tx1"/>
                </a:solidFill>
              </a:rPr>
              <a:t>Entity extraction and search—analyze liability and risk</a:t>
            </a:r>
          </a:p>
          <a:p>
            <a:pPr marL="508000" lvl="1" indent="-217488" defTabSz="914400">
              <a:spcBef>
                <a:spcPts val="600"/>
              </a:spcBef>
              <a:buClr>
                <a:schemeClr val="tx1"/>
              </a:buClr>
              <a:buFont typeface="Arial" panose="020B0604020202020204" pitchFamily="34" charset="0"/>
              <a:buChar char="•"/>
              <a:tabLst>
                <a:tab pos="508000" algn="l"/>
              </a:tabLst>
              <a:defRPr/>
            </a:pPr>
            <a:r>
              <a:rPr lang="en-US" sz="1600">
                <a:solidFill>
                  <a:schemeClr val="tx1"/>
                </a:solidFill>
              </a:rPr>
              <a:t>Mail and call transcript summarization</a:t>
            </a:r>
          </a:p>
          <a:p>
            <a:pPr marL="508000" lvl="1" indent="-217488" defTabSz="914400">
              <a:spcBef>
                <a:spcPts val="600"/>
              </a:spcBef>
              <a:buClr>
                <a:schemeClr val="tx1"/>
              </a:buClr>
              <a:buFont typeface="Arial" panose="020B0604020202020204" pitchFamily="34" charset="0"/>
              <a:buChar char="•"/>
              <a:tabLst>
                <a:tab pos="508000" algn="l"/>
              </a:tabLst>
              <a:defRPr/>
            </a:pPr>
            <a:r>
              <a:rPr lang="en-US" sz="1600">
                <a:solidFill>
                  <a:schemeClr val="tx1"/>
                </a:solidFill>
              </a:rPr>
              <a:t>Customer response email generation </a:t>
            </a:r>
          </a:p>
          <a:p>
            <a:pPr marL="285750" lvl="0" indent="-285750" defTabSz="914400">
              <a:spcBef>
                <a:spcPts val="600"/>
              </a:spcBef>
              <a:buClr>
                <a:schemeClr val="tx1"/>
              </a:buClr>
              <a:buFont typeface="Arial" panose="020B0604020202020204" pitchFamily="34" charset="0"/>
              <a:buChar char="•"/>
              <a:defRPr/>
            </a:pPr>
            <a:r>
              <a:rPr lang="en-US" sz="1600">
                <a:solidFill>
                  <a:schemeClr val="tx1"/>
                </a:solidFill>
              </a:rPr>
              <a:t>Rapid response marketing campaigns: classification, sentiment, summarization, </a:t>
            </a:r>
            <a:br>
              <a:rPr lang="en-US" sz="1600">
                <a:solidFill>
                  <a:schemeClr val="tx1"/>
                </a:solidFill>
              </a:rPr>
            </a:br>
            <a:r>
              <a:rPr lang="en-US" sz="1600">
                <a:solidFill>
                  <a:schemeClr val="tx1"/>
                </a:solidFill>
              </a:rPr>
              <a:t>content generation, image generation</a:t>
            </a:r>
          </a:p>
          <a:p>
            <a:pPr marL="285750" lvl="0" indent="-285750" defTabSz="914400">
              <a:spcBef>
                <a:spcPts val="600"/>
              </a:spcBef>
              <a:buClr>
                <a:schemeClr val="tx1"/>
              </a:buClr>
              <a:buFont typeface="Arial" panose="020B0604020202020204" pitchFamily="34" charset="0"/>
              <a:buChar char="•"/>
              <a:defRPr/>
            </a:pPr>
            <a:endParaRPr lang="en-US" sz="1600">
              <a:solidFill>
                <a:schemeClr val="tx1"/>
              </a:solidFill>
            </a:endParaRPr>
          </a:p>
        </p:txBody>
      </p:sp>
    </p:spTree>
    <p:extLst>
      <p:ext uri="{BB962C8B-B14F-4D97-AF65-F5344CB8AC3E}">
        <p14:creationId xmlns:p14="http://schemas.microsoft.com/office/powerpoint/2010/main" val="211362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2B35D-77B6-7EC3-5E75-5209AD5B6C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8800" y="3012107"/>
            <a:ext cx="833786" cy="833786"/>
          </a:xfrm>
          <a:prstGeom prst="rect">
            <a:avLst/>
          </a:prstGeom>
        </p:spPr>
      </p:pic>
      <p:sp>
        <p:nvSpPr>
          <p:cNvPr id="17" name="Title 16">
            <a:extLst>
              <a:ext uri="{FF2B5EF4-FFF2-40B4-BE49-F238E27FC236}">
                <a16:creationId xmlns:a16="http://schemas.microsoft.com/office/drawing/2014/main" id="{4054662A-9E08-6BDD-ED56-6D35F3A26A7E}"/>
              </a:ext>
            </a:extLst>
          </p:cNvPr>
          <p:cNvSpPr>
            <a:spLocks noGrp="1"/>
          </p:cNvSpPr>
          <p:nvPr>
            <p:ph type="title"/>
          </p:nvPr>
        </p:nvSpPr>
        <p:spPr>
          <a:xfrm>
            <a:off x="1527175" y="2875002"/>
            <a:ext cx="10079608" cy="1107996"/>
          </a:xfrm>
        </p:spPr>
        <p:txBody>
          <a:bodyPr/>
          <a:lstStyle/>
          <a:p>
            <a:r>
              <a:rPr lang="en-US"/>
              <a:t>Additional </a:t>
            </a:r>
            <a:br>
              <a:rPr lang="en-US"/>
            </a:br>
            <a:r>
              <a:rPr lang="en-US"/>
              <a:t>considerations</a:t>
            </a:r>
            <a:endParaRPr lang="en-US" spc="0">
              <a:solidFill>
                <a:schemeClr val="accent1"/>
              </a:solidFill>
            </a:endParaRPr>
          </a:p>
        </p:txBody>
      </p:sp>
      <p:sp>
        <p:nvSpPr>
          <p:cNvPr id="5" name="Rectangle 4">
            <a:extLst>
              <a:ext uri="{FF2B5EF4-FFF2-40B4-BE49-F238E27FC236}">
                <a16:creationId xmlns:a16="http://schemas.microsoft.com/office/drawing/2014/main" id="{3ACCDC5E-3992-CEB6-41AE-C629680B7BBB}"/>
              </a:ext>
              <a:ext uri="{C183D7F6-B498-43B3-948B-1728B52AA6E4}">
                <adec:decorative xmlns:adec="http://schemas.microsoft.com/office/drawing/2017/decorative" val="0"/>
              </a:ext>
            </a:extLst>
          </p:cNvPr>
          <p:cNvSpPr/>
          <p:nvPr/>
        </p:nvSpPr>
        <p:spPr bwMode="auto">
          <a:xfrm>
            <a:off x="6547187" y="585788"/>
            <a:ext cx="5062201" cy="5683249"/>
          </a:xfrm>
          <a:prstGeom prst="rect">
            <a:avLst/>
          </a:prstGeom>
          <a:solidFill>
            <a:schemeClr val="bg1">
              <a:lumMod val="95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14400">
              <a:spcBef>
                <a:spcPts val="600"/>
              </a:spcBef>
              <a:buClr>
                <a:schemeClr val="tx1"/>
              </a:buClr>
              <a:defRPr/>
            </a:pPr>
            <a:r>
              <a:rPr lang="en-US" sz="1600">
                <a:solidFill>
                  <a:schemeClr val="tx1"/>
                </a:solidFill>
              </a:rPr>
              <a:t>This is only a REST API. It needs to be connected to applications and/or business processes to be useful.</a:t>
            </a:r>
          </a:p>
          <a:p>
            <a:pPr lvl="0" defTabSz="914400">
              <a:spcBef>
                <a:spcPts val="600"/>
              </a:spcBef>
              <a:buClr>
                <a:schemeClr val="tx1"/>
              </a:buClr>
              <a:defRPr/>
            </a:pPr>
            <a:endParaRPr lang="en-US" sz="1600">
              <a:solidFill>
                <a:schemeClr val="tx1"/>
              </a:solidFill>
            </a:endParaRPr>
          </a:p>
          <a:p>
            <a:pPr lvl="0" defTabSz="914400">
              <a:spcBef>
                <a:spcPts val="600"/>
              </a:spcBef>
              <a:buClr>
                <a:schemeClr val="tx1"/>
              </a:buClr>
              <a:defRPr/>
            </a:pPr>
            <a:r>
              <a:rPr lang="en-US" sz="1600">
                <a:solidFill>
                  <a:schemeClr val="tx1"/>
                </a:solidFill>
              </a:rPr>
              <a:t>These models use input from instructions and examples in the prompt to identify the task.</a:t>
            </a:r>
          </a:p>
          <a:p>
            <a:pPr lvl="0" defTabSz="914400">
              <a:spcBef>
                <a:spcPts val="600"/>
              </a:spcBef>
              <a:buClr>
                <a:schemeClr val="tx1"/>
              </a:buClr>
              <a:defRPr/>
            </a:pPr>
            <a:r>
              <a:rPr lang="en-US" sz="1600">
                <a:solidFill>
                  <a:schemeClr val="tx1"/>
                </a:solidFill>
              </a:rPr>
              <a:t>The model completes the task by predicting the most probable next text.</a:t>
            </a:r>
          </a:p>
          <a:p>
            <a:pPr lvl="0" defTabSz="914400">
              <a:spcBef>
                <a:spcPts val="600"/>
              </a:spcBef>
              <a:buClr>
                <a:schemeClr val="tx1"/>
              </a:buClr>
              <a:defRPr/>
            </a:pPr>
            <a:endParaRPr lang="en-US" sz="1600">
              <a:solidFill>
                <a:schemeClr val="tx1"/>
              </a:solidFill>
            </a:endParaRPr>
          </a:p>
          <a:p>
            <a:pPr lvl="0" defTabSz="914400">
              <a:spcBef>
                <a:spcPts val="600"/>
              </a:spcBef>
              <a:buClr>
                <a:schemeClr val="tx1"/>
              </a:buClr>
              <a:defRPr/>
            </a:pPr>
            <a:r>
              <a:rPr lang="en-US" sz="1600">
                <a:solidFill>
                  <a:schemeClr val="tx1"/>
                </a:solidFill>
              </a:rPr>
              <a:t>In the next section(s), we will cover three main approaches for in-context learning.</a:t>
            </a:r>
          </a:p>
          <a:p>
            <a:pPr lvl="0" defTabSz="914400">
              <a:spcBef>
                <a:spcPts val="600"/>
              </a:spcBef>
              <a:buClr>
                <a:schemeClr val="tx1"/>
              </a:buClr>
              <a:defRPr/>
            </a:pPr>
            <a:endParaRPr lang="en-US" sz="1600">
              <a:solidFill>
                <a:schemeClr val="tx1"/>
              </a:solidFill>
            </a:endParaRPr>
          </a:p>
          <a:p>
            <a:pPr lvl="0" defTabSz="914400">
              <a:spcBef>
                <a:spcPts val="600"/>
              </a:spcBef>
              <a:buClr>
                <a:schemeClr val="tx1"/>
              </a:buClr>
              <a:defRPr/>
            </a:pPr>
            <a:r>
              <a:rPr lang="en-US" sz="1600">
                <a:solidFill>
                  <a:schemeClr val="tx1"/>
                </a:solidFill>
              </a:rPr>
              <a:t>There are some additional considerations when choosing a use case. </a:t>
            </a:r>
            <a:r>
              <a:rPr lang="en-US" sz="1600">
                <a:solidFill>
                  <a:schemeClr val="tx1"/>
                </a:solidFill>
                <a:hlinkClick r:id="rId4"/>
              </a:rPr>
              <a:t>Learn more</a:t>
            </a:r>
            <a:endParaRPr lang="en-US" sz="1600">
              <a:solidFill>
                <a:schemeClr val="tx1"/>
              </a:solidFill>
            </a:endParaRPr>
          </a:p>
        </p:txBody>
      </p:sp>
    </p:spTree>
    <p:extLst>
      <p:ext uri="{BB962C8B-B14F-4D97-AF65-F5344CB8AC3E}">
        <p14:creationId xmlns:p14="http://schemas.microsoft.com/office/powerpoint/2010/main" val="204820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algn="ctr" defTabSz="914400"/>
              <a:r>
                <a:rPr lang="en-US" sz="400" b="1" kern="0">
                  <a:solidFill>
                    <a:schemeClr val="bg1"/>
                  </a:solidFill>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chemeClr val="bg1"/>
                  </a:solidFill>
                  <a:effectLst/>
                  <a:uLnTx/>
                  <a:uFillTx/>
                  <a:cs typeface="+mn-cs"/>
                </a:rPr>
                <a:t>PLAYING </a:t>
              </a:r>
              <a:r>
                <a:rPr kumimoji="0" lang="en-US" altLang="zh-CN" sz="400" b="1" i="0" u="none" strike="noStrike" kern="0" cap="none" spc="0" normalizeH="0" baseline="0" noProof="0">
                  <a:ln>
                    <a:noFill/>
                  </a:ln>
                  <a:solidFill>
                    <a:schemeClr val="bg1"/>
                  </a:solidFill>
                  <a:effectLst/>
                  <a:uLnTx/>
                  <a:uFillTx/>
                  <a:ea typeface="等线" panose="02010600030101010101" pitchFamily="2" charset="-122"/>
                  <a:cs typeface="+mn-cs"/>
                </a:rPr>
                <a:t>SOCCER</a:t>
              </a:r>
              <a:endParaRPr kumimoji="0" lang="en-US" sz="400" b="1" i="0" u="none" strike="noStrike" kern="0" cap="none" spc="0" normalizeH="0" baseline="0" noProof="0">
                <a:ln>
                  <a:noFill/>
                </a:ln>
                <a:solidFill>
                  <a:schemeClr val="bg1"/>
                </a:solidFill>
                <a:effectLst/>
                <a:uLnTx/>
                <a:uFillTx/>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i="0" u="none" strike="noStrike" kern="0" cap="none" spc="0" normalizeH="0" baseline="0" noProof="0">
                  <a:ln>
                    <a:noFill/>
                  </a:ln>
                  <a:solidFill>
                    <a:schemeClr val="bg1"/>
                  </a:solidFill>
                  <a:effectLst/>
                  <a:uLnTx/>
                  <a:uFillTx/>
                  <a:ea typeface="等线" panose="02010600030101010101" pitchFamily="2" charset="-122"/>
                  <a:cs typeface="+mn-cs"/>
                </a:rPr>
                <a:t>EAGLE</a:t>
              </a:r>
              <a:endParaRPr kumimoji="0" lang="en-US" sz="300" i="0" u="none" strike="noStrike" kern="0" cap="none" spc="0" normalizeH="0" baseline="0" noProof="0">
                <a:ln>
                  <a:noFill/>
                </a:ln>
                <a:solidFill>
                  <a:schemeClr val="bg1"/>
                </a:solidFill>
                <a:effectLst/>
                <a:uLnTx/>
                <a:uFillTx/>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i="0" u="none" strike="noStrike" kern="0" cap="none" spc="0" normalizeH="0" baseline="0" noProof="0">
                  <a:ln>
                    <a:noFill/>
                  </a:ln>
                  <a:solidFill>
                    <a:schemeClr val="bg1"/>
                  </a:solidFill>
                  <a:effectLst/>
                  <a:uLnTx/>
                  <a:uFillTx/>
                  <a:ea typeface="等线" panose="02010600030101010101" pitchFamily="2" charset="-122"/>
                  <a:cs typeface="+mn-cs"/>
                </a:rPr>
                <a:t>EAGLE</a:t>
              </a:r>
              <a:endParaRPr kumimoji="0" lang="en-US" sz="400" i="0" u="none" strike="noStrike" kern="0" cap="none" spc="0" normalizeH="0" baseline="0" noProof="0">
                <a:ln>
                  <a:noFill/>
                </a:ln>
                <a:solidFill>
                  <a:schemeClr val="bg1"/>
                </a:solidFill>
                <a:effectLst/>
                <a:uLnTx/>
                <a:uFillTx/>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23">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923330"/>
          </a:xfrm>
        </p:spPr>
        <p:txBody>
          <a:bodyPr/>
          <a:lstStyle/>
          <a:p>
            <a:r>
              <a:rPr lang="en-US"/>
              <a:t>Traditional model development</a:t>
            </a:r>
            <a:br>
              <a:rPr lang="en-US"/>
            </a:br>
            <a:r>
              <a:rPr lang="en-US" sz="2400">
                <a:solidFill>
                  <a:schemeClr val="accent1"/>
                </a:solidFill>
                <a:latin typeface="+mn-lt"/>
              </a:rPr>
              <a:t>High cost and slow deployment—each service is trained disjointly</a:t>
            </a:r>
            <a:endParaRPr lang="en-US">
              <a:solidFill>
                <a:schemeClr val="accent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27"/>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28"/>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29"/>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30"/>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31"/>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32"/>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33"/>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34"/>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Object Tracking</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Entities</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Topics</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INDIVIDUAL MODEL </a:t>
            </a:r>
            <a:br>
              <a:rPr kumimoji="0" lang="en-US" sz="1200" b="1" i="0" u="none" strike="noStrike" kern="0" cap="none" spc="0" normalizeH="0" baseline="0" noProof="0">
                <a:ln>
                  <a:noFill/>
                </a:ln>
                <a:solidFill>
                  <a:prstClr val="white"/>
                </a:solidFill>
                <a:effectLst/>
                <a:uLnTx/>
                <a:uFillTx/>
                <a:latin typeface="+mj-lt"/>
                <a:ea typeface="+mn-ea"/>
                <a:cs typeface="+mn-cs"/>
              </a:rPr>
            </a:br>
            <a:r>
              <a:rPr kumimoji="0" lang="en-US" sz="1200" b="1" i="0" u="none" strike="noStrike" kern="0" cap="none" spc="0" normalizeH="0" baseline="0" noProof="0">
                <a:ln>
                  <a:noFill/>
                </a:ln>
                <a:solidFill>
                  <a:schemeClr val="accent1"/>
                </a:solidFill>
                <a:effectLst/>
                <a:uLnTx/>
                <a:uFillTx/>
                <a:latin typeface="+mj-lt"/>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solidFill>
            <a:schemeClr val="accent2"/>
          </a:solidFill>
          <a:ln w="1270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Classification Model</a:t>
            </a: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Detection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Tracking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Action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1"/>
                </a:solidFill>
                <a:latin typeface="+mj-lt"/>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Action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Entity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Topic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09C5-3BAA-8D97-9DD1-AC7C67951BD6}"/>
              </a:ext>
            </a:extLst>
          </p:cNvPr>
          <p:cNvSpPr>
            <a:spLocks noGrp="1"/>
          </p:cNvSpPr>
          <p:nvPr>
            <p:ph type="title"/>
          </p:nvPr>
        </p:nvSpPr>
        <p:spPr/>
        <p:txBody>
          <a:bodyPr/>
          <a:lstStyle/>
          <a:p>
            <a:r>
              <a:rPr lang="en-US"/>
              <a:t>Pricing details</a:t>
            </a:r>
          </a:p>
        </p:txBody>
      </p:sp>
      <p:sp>
        <p:nvSpPr>
          <p:cNvPr id="6" name="TextBox 5">
            <a:extLst>
              <a:ext uri="{FF2B5EF4-FFF2-40B4-BE49-F238E27FC236}">
                <a16:creationId xmlns:a16="http://schemas.microsoft.com/office/drawing/2014/main" id="{81830ED6-5837-4D95-822A-783935C3D876}"/>
              </a:ext>
            </a:extLst>
          </p:cNvPr>
          <p:cNvSpPr txBox="1"/>
          <p:nvPr/>
        </p:nvSpPr>
        <p:spPr>
          <a:xfrm>
            <a:off x="2186883" y="2782669"/>
            <a:ext cx="781823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a:ln>
                  <a:noFill/>
                </a:ln>
                <a:effectLst/>
                <a:uLnTx/>
                <a:uFillTx/>
                <a:latin typeface="Segoe UI"/>
                <a:ea typeface="+mn-ea"/>
                <a:cs typeface="+mn-cs"/>
              </a:rPr>
              <a:t>Please visit the Azure OpenAI Service </a:t>
            </a:r>
            <a:r>
              <a:rPr kumimoji="0" lang="en-US" sz="1800" b="0" i="0" u="none" strike="noStrike" kern="1200" cap="none" spc="0" normalizeH="0" baseline="0" noProof="0">
                <a:ln>
                  <a:noFill/>
                </a:ln>
                <a:solidFill>
                  <a:srgbClr val="50E6FF"/>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Pricing Details</a:t>
            </a:r>
            <a:r>
              <a:rPr kumimoji="0" lang="en-US" sz="1800" b="0" i="0" u="none" strike="noStrike" kern="1200" cap="none" spc="0" normalizeH="0" baseline="0" noProof="0">
                <a:ln>
                  <a:noFill/>
                </a:ln>
                <a:solidFill>
                  <a:srgbClr val="FFFFFF"/>
                </a:solidFill>
                <a:effectLst/>
                <a:uLnTx/>
                <a:uFillTx/>
                <a:latin typeface="Segoe UI"/>
                <a:ea typeface="+mn-ea"/>
                <a:cs typeface="+mn-cs"/>
              </a:rPr>
              <a:t> page for the most up-to-date pricing information</a:t>
            </a: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949203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1">
            <a:extLst>
              <a:ext uri="{FF2B5EF4-FFF2-40B4-BE49-F238E27FC236}">
                <a16:creationId xmlns:a16="http://schemas.microsoft.com/office/drawing/2014/main" id="{27BD9ED4-B352-BF18-82AE-0D220E44B1E2}"/>
              </a:ext>
            </a:extLst>
          </p:cNvPr>
          <p:cNvSpPr txBox="1">
            <a:spLocks/>
          </p:cNvSpPr>
          <p:nvPr/>
        </p:nvSpPr>
        <p:spPr>
          <a:xfrm>
            <a:off x="524240" y="2170499"/>
            <a:ext cx="6608763" cy="2000548"/>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a:effectLst/>
                <a:latin typeface="SegoeUI"/>
              </a:rPr>
              <a:t>The margins in construction are narrow, so it’s important for companies to pick the right projects to work on.</a:t>
            </a:r>
            <a:endParaRPr lang="en-US" sz="2000">
              <a:latin typeface="SegoeUI"/>
            </a:endParaRP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err="1">
                <a:effectLst/>
                <a:latin typeface="SegoeUI"/>
              </a:rPr>
              <a:t>Strabag</a:t>
            </a:r>
            <a:r>
              <a:rPr lang="en-US" sz="2000" b="0" i="0">
                <a:effectLst/>
                <a:latin typeface="SegoeUI"/>
              </a:rPr>
              <a:t> SE used Azure OpenAI Service to build an AI-based risk management solution that assesses which construction projects might fail – therefore minimizing the risks that come with it and saving time and money.</a:t>
            </a:r>
            <a:endParaRPr kumimoji="0" lang="en-US" sz="2000" b="0" i="0" u="none" strike="noStrike" kern="1200" cap="none" spc="0" normalizeH="0" baseline="0" noProof="0">
              <a:ln>
                <a:noFill/>
              </a:ln>
              <a:solidFill>
                <a:schemeClr val="tx1"/>
              </a:solidFill>
              <a:effectLst/>
              <a:uLnTx/>
              <a:uFillTx/>
              <a:latin typeface="+mj-lt"/>
              <a:ea typeface="+mn-ea"/>
              <a:cs typeface="Segoe UI" panose="020B0502040204020203" pitchFamily="34" charset="0"/>
            </a:endParaRPr>
          </a:p>
        </p:txBody>
      </p:sp>
      <p:sp>
        <p:nvSpPr>
          <p:cNvPr id="5" name="Text Placeholder 1">
            <a:extLst>
              <a:ext uri="{FF2B5EF4-FFF2-40B4-BE49-F238E27FC236}">
                <a16:creationId xmlns:a16="http://schemas.microsoft.com/office/drawing/2014/main" id="{7F96419E-7EAE-A9A4-15A6-81D81D06E647}"/>
              </a:ext>
            </a:extLst>
          </p:cNvPr>
          <p:cNvSpPr txBox="1">
            <a:spLocks/>
          </p:cNvSpPr>
          <p:nvPr/>
        </p:nvSpPr>
        <p:spPr>
          <a:xfrm>
            <a:off x="524240" y="4748995"/>
            <a:ext cx="6608762" cy="1292662"/>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a:solidFill>
                  <a:schemeClr val="accent1"/>
                </a:solidFill>
                <a:latin typeface="+mn-lt"/>
              </a:rPr>
              <a:t>“With just three months of data, this algorithm can predict risk with 80% accuracy – it’s mind-blowing!”  </a:t>
            </a:r>
          </a:p>
          <a:p>
            <a:pPr>
              <a:spcBef>
                <a:spcPts val="0"/>
              </a:spcBef>
              <a:spcAft>
                <a:spcPts val="1200"/>
              </a:spcAft>
            </a:pPr>
            <a:r>
              <a:rPr lang="en-US" sz="1400">
                <a:latin typeface="+mn-lt"/>
              </a:rPr>
              <a:t>- Dr. Marco </a:t>
            </a:r>
            <a:r>
              <a:rPr lang="en-US" sz="1400" err="1">
                <a:latin typeface="+mn-lt"/>
              </a:rPr>
              <a:t>Bornschlegl</a:t>
            </a:r>
            <a:r>
              <a:rPr lang="en-US" sz="1400">
                <a:latin typeface="+mn-lt"/>
              </a:rPr>
              <a:t>, Head of Innovation and </a:t>
            </a:r>
            <a:r>
              <a:rPr lang="en-US" sz="1400" err="1">
                <a:latin typeface="+mn-lt"/>
              </a:rPr>
              <a:t>Digitalisation</a:t>
            </a:r>
            <a:endParaRPr lang="en-US" sz="1400">
              <a:latin typeface="+mn-lt"/>
            </a:endParaRPr>
          </a:p>
          <a:p>
            <a:pPr>
              <a:spcBef>
                <a:spcPts val="0"/>
              </a:spcBef>
              <a:spcAft>
                <a:spcPts val="1200"/>
              </a:spcAft>
            </a:pPr>
            <a:r>
              <a:rPr lang="en-US" sz="1400" err="1">
                <a:latin typeface="+mn-lt"/>
              </a:rPr>
              <a:t>Strabag</a:t>
            </a:r>
            <a:r>
              <a:rPr lang="en-US" sz="1400">
                <a:latin typeface="+mn-lt"/>
              </a:rPr>
              <a:t> SE</a:t>
            </a:r>
          </a:p>
        </p:txBody>
      </p:sp>
      <p:pic>
        <p:nvPicPr>
          <p:cNvPr id="13" name="Picture Placeholder 10">
            <a:extLst>
              <a:ext uri="{FF2B5EF4-FFF2-40B4-BE49-F238E27FC236}">
                <a16:creationId xmlns:a16="http://schemas.microsoft.com/office/drawing/2014/main" id="{14EE7E78-CE30-5804-D682-010746EC081E}"/>
              </a:ext>
              <a:ext uri="{C183D7F6-B498-43B3-948B-1728B52AA6E4}">
                <adec:decorative xmlns:adec="http://schemas.microsoft.com/office/drawing/2017/decorative" val="1"/>
              </a:ext>
            </a:extLst>
          </p:cNvPr>
          <p:cNvPicPr>
            <a:picLocks noChangeAspect="1"/>
          </p:cNvPicPr>
          <p:nvPr/>
        </p:nvPicPr>
        <p:blipFill rotWithShape="1">
          <a:blip r:embed="rId3"/>
          <a:srcRect l="43781" r="26125"/>
          <a:stretch/>
        </p:blipFill>
        <p:spPr>
          <a:xfrm>
            <a:off x="7837488" y="0"/>
            <a:ext cx="4354511" cy="6858000"/>
          </a:xfrm>
          <a:prstGeom prst="rect">
            <a:avLst/>
          </a:prstGeom>
        </p:spPr>
      </p:pic>
      <p:pic>
        <p:nvPicPr>
          <p:cNvPr id="3" name="Picture 2" descr="STRABAG logo">
            <a:extLst>
              <a:ext uri="{FF2B5EF4-FFF2-40B4-BE49-F238E27FC236}">
                <a16:creationId xmlns:a16="http://schemas.microsoft.com/office/drawing/2014/main" id="{F8FE4E0C-5705-4311-A507-05A4388AB801}"/>
              </a:ext>
            </a:extLst>
          </p:cNvPr>
          <p:cNvPicPr>
            <a:picLocks noChangeAspect="1"/>
          </p:cNvPicPr>
          <p:nvPr/>
        </p:nvPicPr>
        <p:blipFill rotWithShape="1">
          <a:blip r:embed="rId4"/>
          <a:srcRect t="390"/>
          <a:stretch/>
        </p:blipFill>
        <p:spPr>
          <a:xfrm>
            <a:off x="524240" y="0"/>
            <a:ext cx="1956632" cy="1948989"/>
          </a:xfrm>
          <a:prstGeom prst="rect">
            <a:avLst/>
          </a:prstGeom>
        </p:spPr>
      </p:pic>
      <p:sp>
        <p:nvSpPr>
          <p:cNvPr id="2" name="Title 1">
            <a:extLst>
              <a:ext uri="{FF2B5EF4-FFF2-40B4-BE49-F238E27FC236}">
                <a16:creationId xmlns:a16="http://schemas.microsoft.com/office/drawing/2014/main" id="{3AC55484-97EC-3E69-8740-AA80687F423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STRABAG</a:t>
            </a:r>
          </a:p>
        </p:txBody>
      </p:sp>
    </p:spTree>
    <p:extLst>
      <p:ext uri="{BB962C8B-B14F-4D97-AF65-F5344CB8AC3E}">
        <p14:creationId xmlns:p14="http://schemas.microsoft.com/office/powerpoint/2010/main" val="122316889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1">
            <a:extLst>
              <a:ext uri="{FF2B5EF4-FFF2-40B4-BE49-F238E27FC236}">
                <a16:creationId xmlns:a16="http://schemas.microsoft.com/office/drawing/2014/main" id="{27BD9ED4-B352-BF18-82AE-0D220E44B1E2}"/>
              </a:ext>
            </a:extLst>
          </p:cNvPr>
          <p:cNvSpPr txBox="1">
            <a:spLocks/>
          </p:cNvSpPr>
          <p:nvPr/>
        </p:nvSpPr>
        <p:spPr>
          <a:xfrm>
            <a:off x="524240" y="2170499"/>
            <a:ext cx="6608763" cy="2308324"/>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a:effectLst/>
                <a:latin typeface="SegoeUI"/>
              </a:rPr>
              <a:t>Since 1993, CarMax has grown from an industry-disrupting startup to become the United States’ leading used car retailer.</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a:effectLst/>
                <a:latin typeface="SegoeUI"/>
              </a:rPr>
              <a:t>CarMax uses Azure OpenAI Service to streamline the creation of text summaries for its car research pages, quickly providing customers with meaningful content that also boosts the pages’ search engine rankings. </a:t>
            </a:r>
            <a:endParaRPr kumimoji="0" lang="en-US" sz="2000" b="0" i="0" u="none" strike="noStrike" kern="1200" cap="none" spc="0" normalizeH="0" baseline="0" noProof="0">
              <a:ln>
                <a:noFill/>
              </a:ln>
              <a:solidFill>
                <a:schemeClr val="tx1"/>
              </a:solidFill>
              <a:effectLst/>
              <a:uLnTx/>
              <a:uFillTx/>
              <a:latin typeface="+mj-lt"/>
              <a:ea typeface="+mn-ea"/>
              <a:cs typeface="Segoe UI" panose="020B0502040204020203" pitchFamily="34" charset="0"/>
            </a:endParaRPr>
          </a:p>
        </p:txBody>
      </p:sp>
      <p:sp>
        <p:nvSpPr>
          <p:cNvPr id="5" name="Text Placeholder 1">
            <a:extLst>
              <a:ext uri="{FF2B5EF4-FFF2-40B4-BE49-F238E27FC236}">
                <a16:creationId xmlns:a16="http://schemas.microsoft.com/office/drawing/2014/main" id="{7F96419E-7EAE-A9A4-15A6-81D81D06E647}"/>
              </a:ext>
            </a:extLst>
          </p:cNvPr>
          <p:cNvSpPr txBox="1">
            <a:spLocks/>
          </p:cNvSpPr>
          <p:nvPr/>
        </p:nvSpPr>
        <p:spPr>
          <a:xfrm>
            <a:off x="524240" y="4748995"/>
            <a:ext cx="6608762" cy="1785104"/>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a:solidFill>
                  <a:schemeClr val="accent1"/>
                </a:solidFill>
                <a:latin typeface="+mn-lt"/>
              </a:rPr>
              <a:t>“With the help of OpenAI Service, we’re disrupting our industry for a second time by delivering cutting-edge digital tools and capabilities and becoming a true omnichannel retailer.”</a:t>
            </a:r>
          </a:p>
          <a:p>
            <a:pPr>
              <a:spcBef>
                <a:spcPts val="0"/>
              </a:spcBef>
              <a:spcAft>
                <a:spcPts val="1200"/>
              </a:spcAft>
            </a:pPr>
            <a:r>
              <a:rPr lang="en-US" sz="1400">
                <a:latin typeface="+mn-lt"/>
              </a:rPr>
              <a:t>Shamim Mohammad, Executive Vice President and Chief Information and Technology Officer</a:t>
            </a:r>
          </a:p>
          <a:p>
            <a:pPr>
              <a:spcBef>
                <a:spcPts val="0"/>
              </a:spcBef>
              <a:spcAft>
                <a:spcPts val="1200"/>
              </a:spcAft>
            </a:pPr>
            <a:r>
              <a:rPr lang="en-US" sz="1400">
                <a:latin typeface="+mn-lt"/>
              </a:rPr>
              <a:t>CarMax</a:t>
            </a:r>
          </a:p>
        </p:txBody>
      </p:sp>
      <p:pic>
        <p:nvPicPr>
          <p:cNvPr id="13" name="Picture Placeholder 10">
            <a:extLst>
              <a:ext uri="{FF2B5EF4-FFF2-40B4-BE49-F238E27FC236}">
                <a16:creationId xmlns:a16="http://schemas.microsoft.com/office/drawing/2014/main" id="{14EE7E78-CE30-5804-D682-010746EC081E}"/>
              </a:ext>
              <a:ext uri="{C183D7F6-B498-43B3-948B-1728B52AA6E4}">
                <adec:decorative xmlns:adec="http://schemas.microsoft.com/office/drawing/2017/decorative" val="1"/>
              </a:ext>
            </a:extLst>
          </p:cNvPr>
          <p:cNvPicPr>
            <a:picLocks noChangeAspect="1"/>
          </p:cNvPicPr>
          <p:nvPr/>
        </p:nvPicPr>
        <p:blipFill>
          <a:blip r:embed="rId3"/>
          <a:srcRect l="33465" r="33465"/>
          <a:stretch/>
        </p:blipFill>
        <p:spPr>
          <a:xfrm>
            <a:off x="7837488" y="0"/>
            <a:ext cx="4354511" cy="6858000"/>
          </a:xfrm>
          <a:prstGeom prst="rect">
            <a:avLst/>
          </a:prstGeom>
        </p:spPr>
      </p:pic>
      <p:pic>
        <p:nvPicPr>
          <p:cNvPr id="3" name="Picture 2" descr="CARMAX logo">
            <a:extLst>
              <a:ext uri="{FF2B5EF4-FFF2-40B4-BE49-F238E27FC236}">
                <a16:creationId xmlns:a16="http://schemas.microsoft.com/office/drawing/2014/main" id="{F8FE4E0C-5705-4311-A507-05A4388AB801}"/>
              </a:ext>
            </a:extLst>
          </p:cNvPr>
          <p:cNvPicPr>
            <a:picLocks noChangeAspect="1"/>
          </p:cNvPicPr>
          <p:nvPr/>
        </p:nvPicPr>
        <p:blipFill rotWithShape="1">
          <a:blip r:embed="rId4"/>
          <a:srcRect t="195" b="195"/>
          <a:stretch/>
        </p:blipFill>
        <p:spPr>
          <a:xfrm>
            <a:off x="524240" y="0"/>
            <a:ext cx="1956632" cy="1948989"/>
          </a:xfrm>
          <a:prstGeom prst="rect">
            <a:avLst/>
          </a:prstGeom>
        </p:spPr>
      </p:pic>
      <p:sp>
        <p:nvSpPr>
          <p:cNvPr id="2" name="Title 1">
            <a:extLst>
              <a:ext uri="{FF2B5EF4-FFF2-40B4-BE49-F238E27FC236}">
                <a16:creationId xmlns:a16="http://schemas.microsoft.com/office/drawing/2014/main" id="{5B96349B-5E69-5DBD-921E-4A4F04FED06E}"/>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CARMAX</a:t>
            </a:r>
          </a:p>
        </p:txBody>
      </p:sp>
    </p:spTree>
    <p:extLst>
      <p:ext uri="{BB962C8B-B14F-4D97-AF65-F5344CB8AC3E}">
        <p14:creationId xmlns:p14="http://schemas.microsoft.com/office/powerpoint/2010/main" val="34381734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1">
            <a:extLst>
              <a:ext uri="{FF2B5EF4-FFF2-40B4-BE49-F238E27FC236}">
                <a16:creationId xmlns:a16="http://schemas.microsoft.com/office/drawing/2014/main" id="{27BD9ED4-B352-BF18-82AE-0D220E44B1E2}"/>
              </a:ext>
            </a:extLst>
          </p:cNvPr>
          <p:cNvSpPr txBox="1">
            <a:spLocks/>
          </p:cNvSpPr>
          <p:nvPr/>
        </p:nvSpPr>
        <p:spPr>
          <a:xfrm>
            <a:off x="524240" y="2170499"/>
            <a:ext cx="6608763" cy="2000548"/>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err="1">
                <a:effectLst/>
                <a:latin typeface="SegoeUI"/>
              </a:rPr>
              <a:t>Trelent</a:t>
            </a:r>
            <a:r>
              <a:rPr lang="en-US" sz="2000" b="0" i="0">
                <a:effectLst/>
                <a:latin typeface="SegoeUI"/>
              </a:rPr>
              <a:t> uses cutting-edge AI algorithms to provide intelligent source code documentation for its clients.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US" sz="2000" b="0" i="0">
                <a:effectLst/>
                <a:latin typeface="SegoeUI"/>
              </a:rPr>
              <a:t>To scale its solution and accommodate the data security and residency needs of enterprise customers around the globe, </a:t>
            </a:r>
            <a:r>
              <a:rPr lang="en-US" sz="2000" b="0" i="0" err="1">
                <a:effectLst/>
                <a:latin typeface="SegoeUI"/>
              </a:rPr>
              <a:t>Trelent</a:t>
            </a:r>
            <a:r>
              <a:rPr lang="en-US" sz="2000" b="0" i="0">
                <a:effectLst/>
                <a:latin typeface="SegoeUI"/>
              </a:rPr>
              <a:t> chose to migrate its solution to Microsoft Azure OpenAI Service. </a:t>
            </a:r>
            <a:endParaRPr kumimoji="0" lang="en-US" sz="2000" b="0" i="0" u="none" strike="noStrike" kern="1200" cap="none" spc="0" normalizeH="0" baseline="0" noProof="0">
              <a:ln>
                <a:noFill/>
              </a:ln>
              <a:solidFill>
                <a:schemeClr val="tx1"/>
              </a:solidFill>
              <a:effectLst/>
              <a:uLnTx/>
              <a:uFillTx/>
              <a:latin typeface="+mj-lt"/>
              <a:ea typeface="+mn-ea"/>
              <a:cs typeface="Segoe UI" panose="020B0502040204020203" pitchFamily="34" charset="0"/>
            </a:endParaRPr>
          </a:p>
        </p:txBody>
      </p:sp>
      <p:sp>
        <p:nvSpPr>
          <p:cNvPr id="5" name="Text Placeholder 1">
            <a:extLst>
              <a:ext uri="{FF2B5EF4-FFF2-40B4-BE49-F238E27FC236}">
                <a16:creationId xmlns:a16="http://schemas.microsoft.com/office/drawing/2014/main" id="{7F96419E-7EAE-A9A4-15A6-81D81D06E647}"/>
              </a:ext>
            </a:extLst>
          </p:cNvPr>
          <p:cNvSpPr txBox="1">
            <a:spLocks/>
          </p:cNvSpPr>
          <p:nvPr/>
        </p:nvSpPr>
        <p:spPr>
          <a:xfrm>
            <a:off x="524240" y="4748995"/>
            <a:ext cx="6608762" cy="1569660"/>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a:solidFill>
                  <a:schemeClr val="accent1"/>
                </a:solidFill>
                <a:latin typeface="+mn-lt"/>
              </a:rPr>
              <a:t>“With a product like OpenAI Service behind you, you can focus a lot more on what really matters, which is delivering a great experience, a great product, and a lot of value to your customers.”</a:t>
            </a:r>
          </a:p>
          <a:p>
            <a:pPr>
              <a:spcBef>
                <a:spcPts val="0"/>
              </a:spcBef>
              <a:spcAft>
                <a:spcPts val="1200"/>
              </a:spcAft>
            </a:pPr>
            <a:r>
              <a:rPr lang="en-US" sz="1400">
                <a:latin typeface="+mn-lt"/>
              </a:rPr>
              <a:t>Calum Bird, CEO</a:t>
            </a:r>
          </a:p>
          <a:p>
            <a:pPr>
              <a:spcBef>
                <a:spcPts val="0"/>
              </a:spcBef>
              <a:spcAft>
                <a:spcPts val="1200"/>
              </a:spcAft>
            </a:pPr>
            <a:r>
              <a:rPr lang="en-US" sz="1400" err="1">
                <a:latin typeface="+mn-lt"/>
              </a:rPr>
              <a:t>Trelent</a:t>
            </a:r>
            <a:endParaRPr lang="en-US" sz="1400">
              <a:latin typeface="+mn-lt"/>
            </a:endParaRPr>
          </a:p>
        </p:txBody>
      </p:sp>
      <p:pic>
        <p:nvPicPr>
          <p:cNvPr id="13" name="Picture Placeholder 10">
            <a:extLst>
              <a:ext uri="{FF2B5EF4-FFF2-40B4-BE49-F238E27FC236}">
                <a16:creationId xmlns:a16="http://schemas.microsoft.com/office/drawing/2014/main" id="{14EE7E78-CE30-5804-D682-010746EC081E}"/>
              </a:ext>
              <a:ext uri="{C183D7F6-B498-43B3-948B-1728B52AA6E4}">
                <adec:decorative xmlns:adec="http://schemas.microsoft.com/office/drawing/2017/decorative" val="1"/>
              </a:ext>
            </a:extLst>
          </p:cNvPr>
          <p:cNvPicPr>
            <a:picLocks noChangeAspect="1"/>
          </p:cNvPicPr>
          <p:nvPr/>
        </p:nvPicPr>
        <p:blipFill rotWithShape="1">
          <a:blip r:embed="rId3"/>
          <a:srcRect l="44454" r="22476"/>
          <a:stretch/>
        </p:blipFill>
        <p:spPr>
          <a:xfrm>
            <a:off x="7837488" y="0"/>
            <a:ext cx="4354511" cy="6858000"/>
          </a:xfrm>
          <a:prstGeom prst="rect">
            <a:avLst/>
          </a:prstGeom>
        </p:spPr>
      </p:pic>
      <p:pic>
        <p:nvPicPr>
          <p:cNvPr id="3" name="Picture 2">
            <a:extLst>
              <a:ext uri="{FF2B5EF4-FFF2-40B4-BE49-F238E27FC236}">
                <a16:creationId xmlns:a16="http://schemas.microsoft.com/office/drawing/2014/main" id="{F8FE4E0C-5705-4311-A507-05A4388AB801}"/>
              </a:ext>
              <a:ext uri="{C183D7F6-B498-43B3-948B-1728B52AA6E4}">
                <adec:decorative xmlns:adec="http://schemas.microsoft.com/office/drawing/2017/decorative" val="1"/>
              </a:ext>
            </a:extLst>
          </p:cNvPr>
          <p:cNvPicPr>
            <a:picLocks noChangeAspect="1"/>
          </p:cNvPicPr>
          <p:nvPr/>
        </p:nvPicPr>
        <p:blipFill rotWithShape="1">
          <a:blip r:embed="rId4"/>
          <a:srcRect t="195" b="195"/>
          <a:stretch/>
        </p:blipFill>
        <p:spPr>
          <a:xfrm>
            <a:off x="524240" y="0"/>
            <a:ext cx="1956632" cy="1948989"/>
          </a:xfrm>
          <a:prstGeom prst="rect">
            <a:avLst/>
          </a:prstGeom>
        </p:spPr>
      </p:pic>
      <p:sp>
        <p:nvSpPr>
          <p:cNvPr id="2" name="Title 1">
            <a:extLst>
              <a:ext uri="{FF2B5EF4-FFF2-40B4-BE49-F238E27FC236}">
                <a16:creationId xmlns:a16="http://schemas.microsoft.com/office/drawing/2014/main" id="{B11ACCA0-7133-ED86-13EE-FFA42FE56A47}"/>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TRELENT</a:t>
            </a:r>
          </a:p>
        </p:txBody>
      </p:sp>
    </p:spTree>
    <p:extLst>
      <p:ext uri="{BB962C8B-B14F-4D97-AF65-F5344CB8AC3E}">
        <p14:creationId xmlns:p14="http://schemas.microsoft.com/office/powerpoint/2010/main" val="39480735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A66FC-B414-D1D6-055C-EA1F38634037}"/>
              </a:ext>
            </a:extLst>
          </p:cNvPr>
          <p:cNvSpPr>
            <a:spLocks noGrp="1"/>
          </p:cNvSpPr>
          <p:nvPr>
            <p:ph type="title"/>
          </p:nvPr>
        </p:nvSpPr>
        <p:spPr/>
        <p:txBody>
          <a:bodyPr/>
          <a:lstStyle/>
          <a:p>
            <a:r>
              <a:rPr lang="en-US"/>
              <a:t>FAQ</a:t>
            </a:r>
          </a:p>
        </p:txBody>
      </p:sp>
    </p:spTree>
    <p:extLst>
      <p:ext uri="{BB962C8B-B14F-4D97-AF65-F5344CB8AC3E}">
        <p14:creationId xmlns:p14="http://schemas.microsoft.com/office/powerpoint/2010/main" val="208334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7A2836-CABD-6E4A-DF36-ADDF1A3DACED}"/>
              </a:ext>
            </a:extLst>
          </p:cNvPr>
          <p:cNvSpPr>
            <a:spLocks noGrp="1"/>
          </p:cNvSpPr>
          <p:nvPr>
            <p:ph type="title"/>
          </p:nvPr>
        </p:nvSpPr>
        <p:spPr>
          <a:xfrm>
            <a:off x="588263" y="457200"/>
            <a:ext cx="11018520" cy="553998"/>
          </a:xfrm>
        </p:spPr>
        <p:txBody>
          <a:bodyPr/>
          <a:lstStyle/>
          <a:p>
            <a:r>
              <a:rPr lang="en-US"/>
              <a:t>Foundation Models</a:t>
            </a:r>
          </a:p>
        </p:txBody>
      </p:sp>
      <p:grpSp>
        <p:nvGrpSpPr>
          <p:cNvPr id="112" name="Group 111" descr="Foundation model diagram">
            <a:extLst>
              <a:ext uri="{FF2B5EF4-FFF2-40B4-BE49-F238E27FC236}">
                <a16:creationId xmlns:a16="http://schemas.microsoft.com/office/drawing/2014/main" id="{B8C4A91A-1DDA-831A-D209-8CC503B59D59}"/>
              </a:ext>
            </a:extLst>
          </p:cNvPr>
          <p:cNvGrpSpPr/>
          <p:nvPr/>
        </p:nvGrpSpPr>
        <p:grpSpPr>
          <a:xfrm>
            <a:off x="932041" y="685800"/>
            <a:ext cx="10327918" cy="5586501"/>
            <a:chOff x="932041" y="685800"/>
            <a:chExt cx="10327918" cy="5586501"/>
          </a:xfrm>
        </p:grpSpPr>
        <p:sp>
          <p:nvSpPr>
            <p:cNvPr id="73" name="Rectangle: Rounded Corners 72">
              <a:extLst>
                <a:ext uri="{FF2B5EF4-FFF2-40B4-BE49-F238E27FC236}">
                  <a16:creationId xmlns:a16="http://schemas.microsoft.com/office/drawing/2014/main" id="{602FD540-E7F4-76B3-83C0-B86FD20E147A}"/>
                </a:ext>
              </a:extLst>
            </p:cNvPr>
            <p:cNvSpPr/>
            <p:nvPr/>
          </p:nvSpPr>
          <p:spPr>
            <a:xfrm>
              <a:off x="8495162" y="1166081"/>
              <a:ext cx="2764797" cy="5106220"/>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4" name="Rectangle: Rounded Corners 73">
              <a:extLst>
                <a:ext uri="{FF2B5EF4-FFF2-40B4-BE49-F238E27FC236}">
                  <a16:creationId xmlns:a16="http://schemas.microsoft.com/office/drawing/2014/main" id="{8D7AE4DE-B18A-6B09-431F-BAED8DB6D7DB}"/>
                </a:ext>
              </a:extLst>
            </p:cNvPr>
            <p:cNvSpPr/>
            <p:nvPr/>
          </p:nvSpPr>
          <p:spPr>
            <a:xfrm>
              <a:off x="932041" y="2174129"/>
              <a:ext cx="2234309" cy="3006106"/>
            </a:xfrm>
            <a:prstGeom prst="round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5" name="Rectangle: Rounded Corners 74">
              <a:extLst>
                <a:ext uri="{FF2B5EF4-FFF2-40B4-BE49-F238E27FC236}">
                  <a16:creationId xmlns:a16="http://schemas.microsoft.com/office/drawing/2014/main" id="{FB183571-07E1-A000-E73B-BC92524ACAB1}"/>
                </a:ext>
              </a:extLst>
            </p:cNvPr>
            <p:cNvSpPr/>
            <p:nvPr/>
          </p:nvSpPr>
          <p:spPr>
            <a:xfrm>
              <a:off x="932041" y="1684171"/>
              <a:ext cx="218188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Data</a:t>
              </a:r>
            </a:p>
          </p:txBody>
        </p:sp>
        <p:sp>
          <p:nvSpPr>
            <p:cNvPr id="76" name="Rectangle: Rounded Corners 75">
              <a:extLst>
                <a:ext uri="{FF2B5EF4-FFF2-40B4-BE49-F238E27FC236}">
                  <a16:creationId xmlns:a16="http://schemas.microsoft.com/office/drawing/2014/main" id="{15E6A31D-D084-03DF-BC01-4E2452E93BBA}"/>
                </a:ext>
              </a:extLst>
            </p:cNvPr>
            <p:cNvSpPr/>
            <p:nvPr/>
          </p:nvSpPr>
          <p:spPr>
            <a:xfrm>
              <a:off x="1033739" y="250248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Text</a:t>
              </a:r>
            </a:p>
          </p:txBody>
        </p:sp>
        <p:sp>
          <p:nvSpPr>
            <p:cNvPr id="77" name="Rectangle: Rounded Corners 76">
              <a:extLst>
                <a:ext uri="{FF2B5EF4-FFF2-40B4-BE49-F238E27FC236}">
                  <a16:creationId xmlns:a16="http://schemas.microsoft.com/office/drawing/2014/main" id="{09CC111F-47CC-0F4B-359B-03F40C195193}"/>
                </a:ext>
              </a:extLst>
            </p:cNvPr>
            <p:cNvSpPr/>
            <p:nvPr/>
          </p:nvSpPr>
          <p:spPr>
            <a:xfrm>
              <a:off x="1033739" y="3019039"/>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Images</a:t>
              </a:r>
            </a:p>
          </p:txBody>
        </p:sp>
        <p:sp>
          <p:nvSpPr>
            <p:cNvPr id="78" name="Rectangle: Rounded Corners 77">
              <a:extLst>
                <a:ext uri="{FF2B5EF4-FFF2-40B4-BE49-F238E27FC236}">
                  <a16:creationId xmlns:a16="http://schemas.microsoft.com/office/drawing/2014/main" id="{AE445FE4-90EF-D31E-A828-4358FA86F6E7}"/>
                </a:ext>
              </a:extLst>
            </p:cNvPr>
            <p:cNvSpPr/>
            <p:nvPr/>
          </p:nvSpPr>
          <p:spPr>
            <a:xfrm>
              <a:off x="1033739" y="3511272"/>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Speech</a:t>
              </a:r>
            </a:p>
          </p:txBody>
        </p:sp>
        <p:sp>
          <p:nvSpPr>
            <p:cNvPr id="79" name="Rectangle: Rounded Corners 78">
              <a:extLst>
                <a:ext uri="{FF2B5EF4-FFF2-40B4-BE49-F238E27FC236}">
                  <a16:creationId xmlns:a16="http://schemas.microsoft.com/office/drawing/2014/main" id="{FB325283-0CC4-56CF-6D4D-1B6845924BED}"/>
                </a:ext>
              </a:extLst>
            </p:cNvPr>
            <p:cNvSpPr/>
            <p:nvPr/>
          </p:nvSpPr>
          <p:spPr>
            <a:xfrm>
              <a:off x="1033739" y="400123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Structured Data</a:t>
              </a:r>
            </a:p>
          </p:txBody>
        </p:sp>
        <p:sp>
          <p:nvSpPr>
            <p:cNvPr id="80" name="Rectangle: Rounded Corners 79">
              <a:extLst>
                <a:ext uri="{FF2B5EF4-FFF2-40B4-BE49-F238E27FC236}">
                  <a16:creationId xmlns:a16="http://schemas.microsoft.com/office/drawing/2014/main" id="{5FBD05E3-9475-1636-A5DC-5F585132F7D4}"/>
                </a:ext>
              </a:extLst>
            </p:cNvPr>
            <p:cNvSpPr/>
            <p:nvPr/>
          </p:nvSpPr>
          <p:spPr>
            <a:xfrm>
              <a:off x="1033739" y="450246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3d Signals</a:t>
              </a:r>
            </a:p>
          </p:txBody>
        </p:sp>
        <p:sp>
          <p:nvSpPr>
            <p:cNvPr id="81" name="Rectangle: Rounded Corners 80">
              <a:extLst>
                <a:ext uri="{FF2B5EF4-FFF2-40B4-BE49-F238E27FC236}">
                  <a16:creationId xmlns:a16="http://schemas.microsoft.com/office/drawing/2014/main" id="{5554EEC4-4E7A-A4AC-5A3A-F7467F79C4FE}"/>
                </a:ext>
              </a:extLst>
            </p:cNvPr>
            <p:cNvSpPr/>
            <p:nvPr/>
          </p:nvSpPr>
          <p:spPr>
            <a:xfrm>
              <a:off x="8495161" y="685800"/>
              <a:ext cx="2764796" cy="380961"/>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Tasks</a:t>
              </a:r>
            </a:p>
          </p:txBody>
        </p:sp>
        <p:sp>
          <p:nvSpPr>
            <p:cNvPr id="82" name="Rectangle: Rounded Corners 81">
              <a:extLst>
                <a:ext uri="{FF2B5EF4-FFF2-40B4-BE49-F238E27FC236}">
                  <a16:creationId xmlns:a16="http://schemas.microsoft.com/office/drawing/2014/main" id="{428E25A8-7C7B-00F7-DA03-61F14B9F3EC6}"/>
                </a:ext>
              </a:extLst>
            </p:cNvPr>
            <p:cNvSpPr/>
            <p:nvPr/>
          </p:nvSpPr>
          <p:spPr>
            <a:xfrm>
              <a:off x="9294269" y="1254651"/>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Question and Answering</a:t>
              </a:r>
            </a:p>
          </p:txBody>
        </p:sp>
        <p:sp>
          <p:nvSpPr>
            <p:cNvPr id="83" name="Rectangle: Rounded Corners 82">
              <a:extLst>
                <a:ext uri="{FF2B5EF4-FFF2-40B4-BE49-F238E27FC236}">
                  <a16:creationId xmlns:a16="http://schemas.microsoft.com/office/drawing/2014/main" id="{1C3831DA-B8BE-9F6C-A653-E2F55FDA293C}"/>
                </a:ext>
              </a:extLst>
            </p:cNvPr>
            <p:cNvSpPr/>
            <p:nvPr/>
          </p:nvSpPr>
          <p:spPr>
            <a:xfrm>
              <a:off x="9294269" y="211137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Sentiment Analysis</a:t>
              </a:r>
            </a:p>
          </p:txBody>
        </p:sp>
        <p:sp>
          <p:nvSpPr>
            <p:cNvPr id="84" name="Rectangle: Rounded Corners 83">
              <a:extLst>
                <a:ext uri="{FF2B5EF4-FFF2-40B4-BE49-F238E27FC236}">
                  <a16:creationId xmlns:a16="http://schemas.microsoft.com/office/drawing/2014/main" id="{D4FE9070-E3CB-7915-C102-01F3B37E48D1}"/>
                </a:ext>
              </a:extLst>
            </p:cNvPr>
            <p:cNvSpPr/>
            <p:nvPr/>
          </p:nvSpPr>
          <p:spPr>
            <a:xfrm>
              <a:off x="9294269" y="2951417"/>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Information Extraction</a:t>
              </a:r>
            </a:p>
          </p:txBody>
        </p:sp>
        <p:sp>
          <p:nvSpPr>
            <p:cNvPr id="85" name="Rectangle: Rounded Corners 84">
              <a:extLst>
                <a:ext uri="{FF2B5EF4-FFF2-40B4-BE49-F238E27FC236}">
                  <a16:creationId xmlns:a16="http://schemas.microsoft.com/office/drawing/2014/main" id="{F780292A-B6BD-DA4F-9B13-2B5A8FE6BCFB}"/>
                </a:ext>
              </a:extLst>
            </p:cNvPr>
            <p:cNvSpPr/>
            <p:nvPr/>
          </p:nvSpPr>
          <p:spPr>
            <a:xfrm>
              <a:off x="9294269" y="378314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 Captioning</a:t>
              </a:r>
            </a:p>
          </p:txBody>
        </p:sp>
        <p:sp>
          <p:nvSpPr>
            <p:cNvPr id="86" name="Rectangle: Rounded Corners 85">
              <a:extLst>
                <a:ext uri="{FF2B5EF4-FFF2-40B4-BE49-F238E27FC236}">
                  <a16:creationId xmlns:a16="http://schemas.microsoft.com/office/drawing/2014/main" id="{D356E887-7A97-49C7-C988-977077C8192B}"/>
                </a:ext>
              </a:extLst>
            </p:cNvPr>
            <p:cNvSpPr/>
            <p:nvPr/>
          </p:nvSpPr>
          <p:spPr>
            <a:xfrm>
              <a:off x="9294269" y="4613644"/>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Object Recognition</a:t>
              </a:r>
            </a:p>
          </p:txBody>
        </p:sp>
        <p:sp>
          <p:nvSpPr>
            <p:cNvPr id="87" name="Rectangle: Rounded Corners 86">
              <a:extLst>
                <a:ext uri="{FF2B5EF4-FFF2-40B4-BE49-F238E27FC236}">
                  <a16:creationId xmlns:a16="http://schemas.microsoft.com/office/drawing/2014/main" id="{5E24133C-F095-171E-701C-4628DEB020D1}"/>
                </a:ext>
              </a:extLst>
            </p:cNvPr>
            <p:cNvSpPr/>
            <p:nvPr/>
          </p:nvSpPr>
          <p:spPr>
            <a:xfrm>
              <a:off x="3277953" y="3508942"/>
              <a:ext cx="113933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Training</a:t>
              </a:r>
            </a:p>
          </p:txBody>
        </p:sp>
        <p:sp>
          <p:nvSpPr>
            <p:cNvPr id="88" name="Rectangle: Rounded Corners 87">
              <a:extLst>
                <a:ext uri="{FF2B5EF4-FFF2-40B4-BE49-F238E27FC236}">
                  <a16:creationId xmlns:a16="http://schemas.microsoft.com/office/drawing/2014/main" id="{99DADE1E-8F16-4B48-F0D7-46206CA78F15}"/>
                </a:ext>
              </a:extLst>
            </p:cNvPr>
            <p:cNvSpPr/>
            <p:nvPr/>
          </p:nvSpPr>
          <p:spPr>
            <a:xfrm>
              <a:off x="6751236" y="3508941"/>
              <a:ext cx="157331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Adaptation</a:t>
              </a:r>
            </a:p>
          </p:txBody>
        </p:sp>
        <p:sp>
          <p:nvSpPr>
            <p:cNvPr id="89" name="Rectangle: Rounded Corners 88">
              <a:extLst>
                <a:ext uri="{FF2B5EF4-FFF2-40B4-BE49-F238E27FC236}">
                  <a16:creationId xmlns:a16="http://schemas.microsoft.com/office/drawing/2014/main" id="{BFFDBF76-F0B4-233D-B4D4-13FF73C13B6F}"/>
                </a:ext>
              </a:extLst>
            </p:cNvPr>
            <p:cNvSpPr/>
            <p:nvPr/>
          </p:nvSpPr>
          <p:spPr>
            <a:xfrm>
              <a:off x="4562715" y="2817635"/>
              <a:ext cx="1637105" cy="1822097"/>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Foundation Model</a:t>
              </a:r>
            </a:p>
          </p:txBody>
        </p:sp>
        <p:cxnSp>
          <p:nvCxnSpPr>
            <p:cNvPr id="90" name="Connector: Curved 89">
              <a:extLst>
                <a:ext uri="{FF2B5EF4-FFF2-40B4-BE49-F238E27FC236}">
                  <a16:creationId xmlns:a16="http://schemas.microsoft.com/office/drawing/2014/main" id="{0E401E9E-5D6B-B991-37D1-AEF36E89B5FF}"/>
                </a:ext>
              </a:extLst>
            </p:cNvPr>
            <p:cNvCxnSpPr>
              <a:cxnSpLocks/>
            </p:cNvCxnSpPr>
            <p:nvPr/>
          </p:nvCxnSpPr>
          <p:spPr>
            <a:xfrm flipV="1">
              <a:off x="6250849" y="1615756"/>
              <a:ext cx="2142042" cy="1261022"/>
            </a:xfrm>
            <a:prstGeom prst="curvedConnector3">
              <a:avLst/>
            </a:prstGeom>
            <a:noFill/>
            <a:ln w="6350" cap="flat" cmpd="sng" algn="ctr">
              <a:solidFill>
                <a:srgbClr val="5B9BD5"/>
              </a:solidFill>
              <a:prstDash val="solid"/>
              <a:miter lim="800000"/>
              <a:tailEnd type="triangle"/>
            </a:ln>
            <a:effectLst/>
          </p:spPr>
        </p:cxnSp>
        <p:cxnSp>
          <p:nvCxnSpPr>
            <p:cNvPr id="91" name="Connector: Curved 90">
              <a:extLst>
                <a:ext uri="{FF2B5EF4-FFF2-40B4-BE49-F238E27FC236}">
                  <a16:creationId xmlns:a16="http://schemas.microsoft.com/office/drawing/2014/main" id="{59ADEC3A-F91E-E91F-17B3-E913FA6D0D76}"/>
                </a:ext>
              </a:extLst>
            </p:cNvPr>
            <p:cNvCxnSpPr>
              <a:cxnSpLocks/>
            </p:cNvCxnSpPr>
            <p:nvPr/>
          </p:nvCxnSpPr>
          <p:spPr>
            <a:xfrm flipV="1">
              <a:off x="6250849" y="2423172"/>
              <a:ext cx="2142042" cy="710566"/>
            </a:xfrm>
            <a:prstGeom prst="curvedConnector3">
              <a:avLst/>
            </a:prstGeom>
            <a:noFill/>
            <a:ln w="6350" cap="flat" cmpd="sng" algn="ctr">
              <a:solidFill>
                <a:srgbClr val="5B9BD5"/>
              </a:solidFill>
              <a:prstDash val="solid"/>
              <a:miter lim="800000"/>
              <a:tailEnd type="triangle"/>
            </a:ln>
            <a:effectLst/>
          </p:spPr>
        </p:cxnSp>
        <p:sp>
          <p:nvSpPr>
            <p:cNvPr id="92" name="Rectangle: Rounded Corners 91">
              <a:extLst>
                <a:ext uri="{FF2B5EF4-FFF2-40B4-BE49-F238E27FC236}">
                  <a16:creationId xmlns:a16="http://schemas.microsoft.com/office/drawing/2014/main" id="{5637B39D-1120-EEFF-5DE0-9E99366382B3}"/>
                </a:ext>
              </a:extLst>
            </p:cNvPr>
            <p:cNvSpPr/>
            <p:nvPr/>
          </p:nvSpPr>
          <p:spPr>
            <a:xfrm>
              <a:off x="9285740" y="5419016"/>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Instruction Follow</a:t>
              </a:r>
            </a:p>
          </p:txBody>
        </p:sp>
        <p:cxnSp>
          <p:nvCxnSpPr>
            <p:cNvPr id="93" name="Connector: Curved 92">
              <a:extLst>
                <a:ext uri="{FF2B5EF4-FFF2-40B4-BE49-F238E27FC236}">
                  <a16:creationId xmlns:a16="http://schemas.microsoft.com/office/drawing/2014/main" id="{EE0B0EF8-AD73-4CFE-3F11-F766FD63E74C}"/>
                </a:ext>
              </a:extLst>
            </p:cNvPr>
            <p:cNvCxnSpPr>
              <a:cxnSpLocks/>
            </p:cNvCxnSpPr>
            <p:nvPr/>
          </p:nvCxnSpPr>
          <p:spPr>
            <a:xfrm flipV="1">
              <a:off x="6250849" y="3179876"/>
              <a:ext cx="2160713" cy="152906"/>
            </a:xfrm>
            <a:prstGeom prst="curvedConnector3">
              <a:avLst/>
            </a:prstGeom>
            <a:noFill/>
            <a:ln w="6350" cap="flat" cmpd="sng" algn="ctr">
              <a:solidFill>
                <a:srgbClr val="5B9BD5"/>
              </a:solidFill>
              <a:prstDash val="solid"/>
              <a:miter lim="800000"/>
              <a:tailEnd type="triangle"/>
            </a:ln>
            <a:effectLst/>
          </p:spPr>
        </p:cxnSp>
        <p:cxnSp>
          <p:nvCxnSpPr>
            <p:cNvPr id="94" name="Connector: Curved 93">
              <a:extLst>
                <a:ext uri="{FF2B5EF4-FFF2-40B4-BE49-F238E27FC236}">
                  <a16:creationId xmlns:a16="http://schemas.microsoft.com/office/drawing/2014/main" id="{39AB5E0C-69E8-B2BD-1EBB-9E7A163C51B1}"/>
                </a:ext>
              </a:extLst>
            </p:cNvPr>
            <p:cNvCxnSpPr>
              <a:cxnSpLocks/>
            </p:cNvCxnSpPr>
            <p:nvPr/>
          </p:nvCxnSpPr>
          <p:spPr>
            <a:xfrm>
              <a:off x="6283420" y="4023778"/>
              <a:ext cx="2080133" cy="111589"/>
            </a:xfrm>
            <a:prstGeom prst="curvedConnector3">
              <a:avLst/>
            </a:prstGeom>
            <a:noFill/>
            <a:ln w="6350" cap="flat" cmpd="sng" algn="ctr">
              <a:solidFill>
                <a:srgbClr val="5B9BD5"/>
              </a:solidFill>
              <a:prstDash val="solid"/>
              <a:miter lim="800000"/>
              <a:tailEnd type="triangle"/>
            </a:ln>
            <a:effectLst/>
          </p:spPr>
        </p:cxnSp>
        <p:cxnSp>
          <p:nvCxnSpPr>
            <p:cNvPr id="95" name="Connector: Curved 94">
              <a:extLst>
                <a:ext uri="{FF2B5EF4-FFF2-40B4-BE49-F238E27FC236}">
                  <a16:creationId xmlns:a16="http://schemas.microsoft.com/office/drawing/2014/main" id="{B20927F4-B423-A714-8E99-FBDC1D5D59B6}"/>
                </a:ext>
              </a:extLst>
            </p:cNvPr>
            <p:cNvCxnSpPr>
              <a:cxnSpLocks/>
            </p:cNvCxnSpPr>
            <p:nvPr/>
          </p:nvCxnSpPr>
          <p:spPr>
            <a:xfrm>
              <a:off x="6308941" y="4236754"/>
              <a:ext cx="2024143" cy="625510"/>
            </a:xfrm>
            <a:prstGeom prst="curvedConnector3">
              <a:avLst/>
            </a:prstGeom>
            <a:noFill/>
            <a:ln w="6350" cap="flat" cmpd="sng" algn="ctr">
              <a:solidFill>
                <a:srgbClr val="5B9BD5"/>
              </a:solidFill>
              <a:prstDash val="solid"/>
              <a:miter lim="800000"/>
              <a:tailEnd type="triangle"/>
            </a:ln>
            <a:effectLst/>
          </p:spPr>
        </p:cxnSp>
        <p:cxnSp>
          <p:nvCxnSpPr>
            <p:cNvPr id="96" name="Connector: Curved 95">
              <a:extLst>
                <a:ext uri="{FF2B5EF4-FFF2-40B4-BE49-F238E27FC236}">
                  <a16:creationId xmlns:a16="http://schemas.microsoft.com/office/drawing/2014/main" id="{C2188116-8905-2EA3-A70B-EE5E1212E78C}"/>
                </a:ext>
              </a:extLst>
            </p:cNvPr>
            <p:cNvCxnSpPr>
              <a:cxnSpLocks/>
            </p:cNvCxnSpPr>
            <p:nvPr/>
          </p:nvCxnSpPr>
          <p:spPr>
            <a:xfrm>
              <a:off x="6331429" y="4441600"/>
              <a:ext cx="1993126" cy="1154807"/>
            </a:xfrm>
            <a:prstGeom prst="curvedConnector3">
              <a:avLst/>
            </a:prstGeom>
            <a:noFill/>
            <a:ln w="6350" cap="flat" cmpd="sng" algn="ctr">
              <a:solidFill>
                <a:srgbClr val="5B9BD5"/>
              </a:solidFill>
              <a:prstDash val="solid"/>
              <a:miter lim="800000"/>
              <a:tailEnd type="triangle"/>
            </a:ln>
            <a:effectLst/>
          </p:spPr>
        </p:cxnSp>
        <p:pic>
          <p:nvPicPr>
            <p:cNvPr id="97" name="Picture 2">
              <a:extLst>
                <a:ext uri="{FF2B5EF4-FFF2-40B4-BE49-F238E27FC236}">
                  <a16:creationId xmlns:a16="http://schemas.microsoft.com/office/drawing/2014/main" id="{AA331FF1-ECD2-0517-BA1C-415A9D1A8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993" y="2457549"/>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a:extLst>
                <a:ext uri="{FF2B5EF4-FFF2-40B4-BE49-F238E27FC236}">
                  <a16:creationId xmlns:a16="http://schemas.microsoft.com/office/drawing/2014/main" id="{E0822BA6-8AC8-CD9F-281F-EE910329F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239" y="2990215"/>
              <a:ext cx="476686" cy="47668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a:extLst>
                <a:ext uri="{FF2B5EF4-FFF2-40B4-BE49-F238E27FC236}">
                  <a16:creationId xmlns:a16="http://schemas.microsoft.com/office/drawing/2014/main" id="{64037599-4107-E4E0-D849-B707F916C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360" y="3523414"/>
              <a:ext cx="380961" cy="38096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a:extLst>
                <a:ext uri="{FF2B5EF4-FFF2-40B4-BE49-F238E27FC236}">
                  <a16:creationId xmlns:a16="http://schemas.microsoft.com/office/drawing/2014/main" id="{28455E41-F403-44FC-410B-3FB0386848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041" y="3976888"/>
              <a:ext cx="382877" cy="3828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a:extLst>
                <a:ext uri="{FF2B5EF4-FFF2-40B4-BE49-F238E27FC236}">
                  <a16:creationId xmlns:a16="http://schemas.microsoft.com/office/drawing/2014/main" id="{84BC1DDD-4E41-9222-3F8E-9EFF14A9BD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9478" y="4450856"/>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a:extLst>
                <a:ext uri="{FF2B5EF4-FFF2-40B4-BE49-F238E27FC236}">
                  <a16:creationId xmlns:a16="http://schemas.microsoft.com/office/drawing/2014/main" id="{4E368928-FD92-43F7-F969-69A8AE0947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0683" y="3711656"/>
              <a:ext cx="773879" cy="77387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a:extLst>
                <a:ext uri="{FF2B5EF4-FFF2-40B4-BE49-F238E27FC236}">
                  <a16:creationId xmlns:a16="http://schemas.microsoft.com/office/drawing/2014/main" id="{779F5743-47D5-8EB2-DA45-667A4D0080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3871" y="3486893"/>
              <a:ext cx="405657" cy="40565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6">
              <a:extLst>
                <a:ext uri="{FF2B5EF4-FFF2-40B4-BE49-F238E27FC236}">
                  <a16:creationId xmlns:a16="http://schemas.microsoft.com/office/drawing/2014/main" id="{F83C0BA9-5EF3-11DD-623D-A4925014B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933" y="2217552"/>
              <a:ext cx="1060438" cy="106043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8">
              <a:extLst>
                <a:ext uri="{FF2B5EF4-FFF2-40B4-BE49-F238E27FC236}">
                  <a16:creationId xmlns:a16="http://schemas.microsoft.com/office/drawing/2014/main" id="{13D8A00C-0862-020A-D18A-FA999CEEF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9612" y="1358522"/>
              <a:ext cx="542386" cy="54238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0">
              <a:extLst>
                <a:ext uri="{FF2B5EF4-FFF2-40B4-BE49-F238E27FC236}">
                  <a16:creationId xmlns:a16="http://schemas.microsoft.com/office/drawing/2014/main" id="{B4433A92-F905-BFE7-F5AA-DD2D99A699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21905" y="2138183"/>
              <a:ext cx="569979" cy="56997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2">
              <a:extLst>
                <a:ext uri="{FF2B5EF4-FFF2-40B4-BE49-F238E27FC236}">
                  <a16:creationId xmlns:a16="http://schemas.microsoft.com/office/drawing/2014/main" id="{ADA867F6-EEEA-6277-48A5-69CFF7F57A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98577" y="2977073"/>
              <a:ext cx="678790" cy="67879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4">
              <a:extLst>
                <a:ext uri="{FF2B5EF4-FFF2-40B4-BE49-F238E27FC236}">
                  <a16:creationId xmlns:a16="http://schemas.microsoft.com/office/drawing/2014/main" id="{D2C2A051-3A49-F20A-6FD8-F3B7892AC3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4111" y="3873811"/>
              <a:ext cx="548549" cy="54854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6">
              <a:extLst>
                <a:ext uri="{FF2B5EF4-FFF2-40B4-BE49-F238E27FC236}">
                  <a16:creationId xmlns:a16="http://schemas.microsoft.com/office/drawing/2014/main" id="{EB70D919-1E00-1F8A-3FFF-698F7C5332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8640" y="4706697"/>
              <a:ext cx="492132" cy="49213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8">
              <a:extLst>
                <a:ext uri="{FF2B5EF4-FFF2-40B4-BE49-F238E27FC236}">
                  <a16:creationId xmlns:a16="http://schemas.microsoft.com/office/drawing/2014/main" id="{055EF103-BE27-4F47-2874-CB0B6CD9F0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66487" y="5483165"/>
              <a:ext cx="625511" cy="62551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Rounded Corners 110">
              <a:extLst>
                <a:ext uri="{FF2B5EF4-FFF2-40B4-BE49-F238E27FC236}">
                  <a16:creationId xmlns:a16="http://schemas.microsoft.com/office/drawing/2014/main" id="{D0A8C896-C552-32BE-2FD3-BD8E35027D45}"/>
                </a:ext>
              </a:extLst>
            </p:cNvPr>
            <p:cNvSpPr/>
            <p:nvPr/>
          </p:nvSpPr>
          <p:spPr>
            <a:xfrm>
              <a:off x="4422168" y="4456654"/>
              <a:ext cx="1918197" cy="470713"/>
            </a:xfrm>
            <a:prstGeom prst="roundRect">
              <a:avLst/>
            </a:prstGeom>
            <a:solidFill>
              <a:srgbClr val="FFC000"/>
            </a:soli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Transformer Model</a:t>
              </a:r>
            </a:p>
          </p:txBody>
        </p:sp>
      </p:grpSp>
    </p:spTree>
    <p:extLst>
      <p:ext uri="{BB962C8B-B14F-4D97-AF65-F5344CB8AC3E}">
        <p14:creationId xmlns:p14="http://schemas.microsoft.com/office/powerpoint/2010/main" val="30702107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961A15F-D88D-C5C3-8AF0-3B5C333D010C}"/>
              </a:ext>
              <a:ext uri="{C183D7F6-B498-43B3-948B-1728B52AA6E4}">
                <adec:decorative xmlns:adec="http://schemas.microsoft.com/office/drawing/2017/decorative" val="1"/>
              </a:ext>
            </a:extLst>
          </p:cNvPr>
          <p:cNvPicPr>
            <a:picLocks noChangeAspect="1" noChangeArrowheads="1"/>
          </p:cNvPicPr>
          <p:nvPr/>
        </p:nvPicPr>
        <p:blipFill rotWithShape="1">
          <a:blip r:embed="rId3">
            <a:alphaModFix amt="23000"/>
            <a:extLst>
              <a:ext uri="{28A0092B-C50C-407E-A947-70E740481C1C}">
                <a14:useLocalDpi xmlns:a14="http://schemas.microsoft.com/office/drawing/2010/main" val="0"/>
              </a:ext>
            </a:extLst>
          </a:blip>
          <a:srcRect l="18423" r="20158"/>
          <a:stretch/>
        </p:blipFill>
        <p:spPr bwMode="auto">
          <a:xfrm>
            <a:off x="0" y="-17707"/>
            <a:ext cx="12192000" cy="68934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DCA7F290-F207-C056-2633-E3AB102CFC04}"/>
              </a:ext>
            </a:extLst>
          </p:cNvPr>
          <p:cNvSpPr txBox="1">
            <a:spLocks noGrp="1"/>
          </p:cNvSpPr>
          <p:nvPr>
            <p:ph type="title" idx="4294967295"/>
          </p:nvPr>
        </p:nvSpPr>
        <p:spPr>
          <a:xfrm>
            <a:off x="598220" y="2775259"/>
            <a:ext cx="11941052"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chemeClr val="accent1"/>
                </a:solidFill>
                <a:effectLst/>
                <a:uLnTx/>
                <a:uFillTx/>
                <a:latin typeface="Segoe UI"/>
                <a:ea typeface="+mn-ea"/>
                <a:cs typeface="+mn-cs"/>
              </a:rPr>
              <a:t>Why is the sky blue?</a:t>
            </a:r>
            <a:endParaRPr kumimoji="0" lang="en-CA" sz="2400" b="0" i="1" u="none" strike="noStrike" kern="1200" cap="none" spc="0" normalizeH="0" baseline="0" noProof="0">
              <a:ln>
                <a:noFill/>
              </a:ln>
              <a:solidFill>
                <a:schemeClr val="accent1"/>
              </a:solidFill>
              <a:effectLst/>
              <a:uLnTx/>
              <a:uFillTx/>
              <a:latin typeface="Segoe UI"/>
              <a:ea typeface="+mn-ea"/>
              <a:cs typeface="+mn-cs"/>
            </a:endParaRPr>
          </a:p>
        </p:txBody>
      </p:sp>
      <p:grpSp>
        <p:nvGrpSpPr>
          <p:cNvPr id="5" name="Group 4" descr="OpenAI&#10;GPT-3">
            <a:extLst>
              <a:ext uri="{FF2B5EF4-FFF2-40B4-BE49-F238E27FC236}">
                <a16:creationId xmlns:a16="http://schemas.microsoft.com/office/drawing/2014/main" id="{417536D3-2D75-8D01-61C5-F201CE77EB2C}"/>
              </a:ext>
            </a:extLst>
          </p:cNvPr>
          <p:cNvGrpSpPr/>
          <p:nvPr/>
        </p:nvGrpSpPr>
        <p:grpSpPr>
          <a:xfrm>
            <a:off x="598220" y="585788"/>
            <a:ext cx="1768939" cy="1833801"/>
            <a:chOff x="862917" y="640318"/>
            <a:chExt cx="1768939" cy="1833801"/>
          </a:xfrm>
        </p:grpSpPr>
        <p:pic>
          <p:nvPicPr>
            <p:cNvPr id="4" name="Picture 2">
              <a:extLst>
                <a:ext uri="{FF2B5EF4-FFF2-40B4-BE49-F238E27FC236}">
                  <a16:creationId xmlns:a16="http://schemas.microsoft.com/office/drawing/2014/main" id="{32C908FE-4615-A248-5EDB-7A02838A8B3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2917" y="640318"/>
              <a:ext cx="1768939" cy="12244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You Can Actually Understand GPT-3 With These YouTube Videos ...">
              <a:extLst>
                <a:ext uri="{FF2B5EF4-FFF2-40B4-BE49-F238E27FC236}">
                  <a16:creationId xmlns:a16="http://schemas.microsoft.com/office/drawing/2014/main" id="{5714170D-034E-BD27-94BC-3D2A565F25D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20673" t="22717" r="20673" b="36149"/>
            <a:stretch/>
          </p:blipFill>
          <p:spPr bwMode="auto">
            <a:xfrm>
              <a:off x="1211153" y="1964531"/>
              <a:ext cx="1072466" cy="50958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F781C039-E7CA-B16F-5AB8-06D553702486}"/>
              </a:ext>
            </a:extLst>
          </p:cNvPr>
          <p:cNvSpPr txBox="1"/>
          <p:nvPr/>
        </p:nvSpPr>
        <p:spPr>
          <a:xfrm>
            <a:off x="598220" y="4439454"/>
            <a:ext cx="7712764"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mj-lt"/>
                <a:ea typeface="+mn-ea"/>
                <a:cs typeface="+mn-cs"/>
              </a:rPr>
              <a:t>OpenAI GPT-3 answer: </a:t>
            </a:r>
          </a:p>
        </p:txBody>
      </p:sp>
      <p:sp>
        <p:nvSpPr>
          <p:cNvPr id="10" name="TextBox 9">
            <a:extLst>
              <a:ext uri="{FF2B5EF4-FFF2-40B4-BE49-F238E27FC236}">
                <a16:creationId xmlns:a16="http://schemas.microsoft.com/office/drawing/2014/main" id="{A2F82B52-170D-BD36-E783-0304C0780B92}"/>
              </a:ext>
            </a:extLst>
          </p:cNvPr>
          <p:cNvSpPr txBox="1"/>
          <p:nvPr/>
        </p:nvSpPr>
        <p:spPr>
          <a:xfrm>
            <a:off x="598220" y="5066005"/>
            <a:ext cx="8472755" cy="110799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 sky is blue because the Earth's atmosphere scatters sunlight in all directions and blue light is scattered more then the other colors because it travels as shorter, smaller waves</a:t>
            </a:r>
            <a:endParaRPr kumimoji="0" lang="en-CA" sz="2400" b="0" i="0" u="none" strike="noStrike" kern="1200" cap="none" spc="0" normalizeH="0" baseline="0" noProof="0">
              <a:ln>
                <a:noFill/>
              </a:ln>
              <a:solidFill>
                <a:srgbClr val="FFFFFF"/>
              </a:solidFill>
              <a:effectLst/>
              <a:highlight>
                <a:srgbClr val="FFFF00"/>
              </a:highlight>
              <a:uLnTx/>
              <a:uFillTx/>
              <a:latin typeface="Segoe UI"/>
              <a:ea typeface="+mn-ea"/>
              <a:cs typeface="+mn-cs"/>
            </a:endParaRPr>
          </a:p>
        </p:txBody>
      </p:sp>
    </p:spTree>
    <p:extLst>
      <p:ext uri="{BB962C8B-B14F-4D97-AF65-F5344CB8AC3E}">
        <p14:creationId xmlns:p14="http://schemas.microsoft.com/office/powerpoint/2010/main" val="27305439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A70E2AC-76A8-4A57-92E6-C8D125401183}"/>
              </a:ext>
              <a:ext uri="{C183D7F6-B498-43B3-948B-1728B52AA6E4}">
                <adec:decorative xmlns:adec="http://schemas.microsoft.com/office/drawing/2017/decorative" val="1"/>
              </a:ext>
            </a:extLst>
          </p:cNvPr>
          <p:cNvSpPr/>
          <p:nvPr/>
        </p:nvSpPr>
        <p:spPr bwMode="auto">
          <a:xfrm>
            <a:off x="3686108" y="2433862"/>
            <a:ext cx="1985359" cy="3222623"/>
          </a:xfrm>
          <a:prstGeom prst="round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DD91DDFF-5803-4A7F-8D07-1F7296992744}"/>
              </a:ext>
              <a:ext uri="{C183D7F6-B498-43B3-948B-1728B52AA6E4}">
                <adec:decorative xmlns:adec="http://schemas.microsoft.com/office/drawing/2017/decorative" val="1"/>
              </a:ext>
            </a:extLst>
          </p:cNvPr>
          <p:cNvCxnSpPr>
            <a:cxnSpLocks/>
          </p:cNvCxnSpPr>
          <p:nvPr/>
        </p:nvCxnSpPr>
        <p:spPr>
          <a:xfrm flipH="1">
            <a:off x="5675596" y="4263966"/>
            <a:ext cx="3122260" cy="0"/>
          </a:xfrm>
          <a:prstGeom prst="straightConnector1">
            <a:avLst/>
          </a:prstGeom>
          <a:ln>
            <a:solidFill>
              <a:srgbClr val="0070C0"/>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5A39BC4-D2E5-4D3B-A15E-E2EEDB6142C4}"/>
              </a:ext>
              <a:ext uri="{C183D7F6-B498-43B3-948B-1728B52AA6E4}">
                <adec:decorative xmlns:adec="http://schemas.microsoft.com/office/drawing/2017/decorative" val="1"/>
              </a:ext>
            </a:extLst>
          </p:cNvPr>
          <p:cNvCxnSpPr>
            <a:cxnSpLocks/>
          </p:cNvCxnSpPr>
          <p:nvPr/>
        </p:nvCxnSpPr>
        <p:spPr>
          <a:xfrm>
            <a:off x="5675596" y="3702532"/>
            <a:ext cx="3122260" cy="0"/>
          </a:xfrm>
          <a:prstGeom prst="straightConnector1">
            <a:avLst/>
          </a:prstGeom>
          <a:ln>
            <a:solidFill>
              <a:srgbClr val="0070C0"/>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BB6A8E1-C7F7-4572-902C-07802F23DB15}"/>
              </a:ext>
              <a:ext uri="{C183D7F6-B498-43B3-948B-1728B52AA6E4}">
                <adec:decorative xmlns:adec="http://schemas.microsoft.com/office/drawing/2017/decorative" val="1"/>
              </a:ext>
            </a:extLst>
          </p:cNvPr>
          <p:cNvCxnSpPr>
            <a:cxnSpLocks/>
          </p:cNvCxnSpPr>
          <p:nvPr/>
        </p:nvCxnSpPr>
        <p:spPr>
          <a:xfrm flipH="1">
            <a:off x="5675596" y="3141099"/>
            <a:ext cx="3122260" cy="0"/>
          </a:xfrm>
          <a:prstGeom prst="straightConnector1">
            <a:avLst/>
          </a:prstGeom>
          <a:ln>
            <a:solidFill>
              <a:srgbClr val="0070C0"/>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14" name="Picture 2">
            <a:extLst>
              <a:ext uri="{FF2B5EF4-FFF2-40B4-BE49-F238E27FC236}">
                <a16:creationId xmlns:a16="http://schemas.microsoft.com/office/drawing/2014/main" id="{3BF68553-1D20-4911-AA47-131A92686323}"/>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61" t="25313" r="55489" b="50460"/>
          <a:stretch/>
        </p:blipFill>
        <p:spPr bwMode="auto">
          <a:xfrm>
            <a:off x="4031456" y="3061595"/>
            <a:ext cx="1294663" cy="1281873"/>
          </a:xfrm>
          <a:prstGeom prst="roundRect">
            <a:avLst>
              <a:gd name="adj" fmla="val 23107"/>
            </a:avLst>
          </a:prstGeom>
          <a:noFill/>
          <a:ln w="12700">
            <a:noFill/>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C6BCDA6A-920B-45D3-BC3D-3BC233E7E64A}"/>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107" t="18421" b="20673"/>
          <a:stretch/>
        </p:blipFill>
        <p:spPr bwMode="auto">
          <a:xfrm>
            <a:off x="8797856" y="2433863"/>
            <a:ext cx="2632710" cy="3222625"/>
          </a:xfrm>
          <a:prstGeom prst="roundRect">
            <a:avLst>
              <a:gd name="adj" fmla="val 3642"/>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86F39656-F90A-4B90-B7AB-7C70C9D8A66D}"/>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370" t="71078" r="1706" b="12360"/>
          <a:stretch/>
        </p:blipFill>
        <p:spPr bwMode="auto">
          <a:xfrm>
            <a:off x="10340398" y="5207275"/>
            <a:ext cx="923382" cy="926740"/>
          </a:xfrm>
          <a:prstGeom prst="roundRect">
            <a:avLst>
              <a:gd name="adj" fmla="val 25758"/>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1D248A2E-346D-41A4-B7FC-24E9A4055CEC}"/>
              </a:ext>
              <a:ext uri="{C183D7F6-B498-43B3-948B-1728B52AA6E4}">
                <adec:decorative xmlns:adec="http://schemas.microsoft.com/office/drawing/2017/decorative" val="1"/>
              </a:ext>
            </a:extLst>
          </p:cNvPr>
          <p:cNvCxnSpPr>
            <a:cxnSpLocks/>
          </p:cNvCxnSpPr>
          <p:nvPr/>
        </p:nvCxnSpPr>
        <p:spPr>
          <a:xfrm flipV="1">
            <a:off x="1887864" y="4437083"/>
            <a:ext cx="0" cy="534118"/>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grpSp>
        <p:nvGrpSpPr>
          <p:cNvPr id="25" name="code samples">
            <a:extLst>
              <a:ext uri="{FF2B5EF4-FFF2-40B4-BE49-F238E27FC236}">
                <a16:creationId xmlns:a16="http://schemas.microsoft.com/office/drawing/2014/main" id="{E008D52F-5B9E-48E4-92F3-0665B57CB9EB}"/>
              </a:ext>
              <a:ext uri="{C183D7F6-B498-43B3-948B-1728B52AA6E4}">
                <adec:decorative xmlns:adec="http://schemas.microsoft.com/office/drawing/2017/decorative" val="1"/>
              </a:ext>
            </a:extLst>
          </p:cNvPr>
          <p:cNvGrpSpPr/>
          <p:nvPr/>
        </p:nvGrpSpPr>
        <p:grpSpPr>
          <a:xfrm>
            <a:off x="1604626" y="5027276"/>
            <a:ext cx="558221" cy="558221"/>
            <a:chOff x="2518439" y="3861516"/>
            <a:chExt cx="558221" cy="558221"/>
          </a:xfrm>
        </p:grpSpPr>
        <p:sp>
          <p:nvSpPr>
            <p:cNvPr id="26" name="Freeform: Shape 25">
              <a:extLst>
                <a:ext uri="{FF2B5EF4-FFF2-40B4-BE49-F238E27FC236}">
                  <a16:creationId xmlns:a16="http://schemas.microsoft.com/office/drawing/2014/main" id="{3C4E8ED8-FEAB-44D4-9935-989EC30F61D0}"/>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6BE1CB49-41FF-4E43-88E3-9E844D065CA4}"/>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C38FCFDB-0A9B-46F2-B789-56E0FC03BFBD}"/>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E72C836A-1A3A-4D6B-9B43-0DBD2D4F4AA5}"/>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34B4EEF-5021-4F4E-A1C3-BA8B98FC53B0}"/>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2" name="Straight Arrow Connector 31">
            <a:extLst>
              <a:ext uri="{FF2B5EF4-FFF2-40B4-BE49-F238E27FC236}">
                <a16:creationId xmlns:a16="http://schemas.microsoft.com/office/drawing/2014/main" id="{84B16055-2B85-4A28-9207-C6E63DDD20C8}"/>
              </a:ext>
              <a:ext uri="{C183D7F6-B498-43B3-948B-1728B52AA6E4}">
                <adec:decorative xmlns:adec="http://schemas.microsoft.com/office/drawing/2017/decorative" val="1"/>
              </a:ext>
            </a:extLst>
          </p:cNvPr>
          <p:cNvCxnSpPr>
            <a:cxnSpLocks/>
          </p:cNvCxnSpPr>
          <p:nvPr/>
        </p:nvCxnSpPr>
        <p:spPr>
          <a:xfrm>
            <a:off x="2717010" y="3702532"/>
            <a:ext cx="969098" cy="0"/>
          </a:xfrm>
          <a:prstGeom prst="straightConnector1">
            <a:avLst/>
          </a:prstGeom>
          <a:ln>
            <a:solidFill>
              <a:srgbClr val="0070C0"/>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33" name="Graphic 32">
            <a:extLst>
              <a:ext uri="{FF2B5EF4-FFF2-40B4-BE49-F238E27FC236}">
                <a16:creationId xmlns:a16="http://schemas.microsoft.com/office/drawing/2014/main" id="{0A942DC5-A287-48CB-A259-D282FD09D1F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352" y="2921125"/>
            <a:ext cx="1779658" cy="1481134"/>
          </a:xfrm>
          <a:prstGeom prst="rect">
            <a:avLst/>
          </a:prstGeom>
        </p:spPr>
      </p:pic>
      <p:sp>
        <p:nvSpPr>
          <p:cNvPr id="3" name="Title 2">
            <a:extLst>
              <a:ext uri="{FF2B5EF4-FFF2-40B4-BE49-F238E27FC236}">
                <a16:creationId xmlns:a16="http://schemas.microsoft.com/office/drawing/2014/main" id="{1D8078D5-374C-1FAD-C5C8-BA8F70A436C6}"/>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err="1"/>
              <a:t>OpenAI</a:t>
            </a:r>
            <a:r>
              <a:rPr lang="en-US"/>
              <a:t> + </a:t>
            </a:r>
            <a:r>
              <a:rPr lang="en-US" err="1"/>
              <a:t>Github</a:t>
            </a:r>
            <a:br>
              <a:rPr lang="en-US"/>
            </a:br>
            <a:endParaRPr lang="en-US"/>
          </a:p>
        </p:txBody>
      </p:sp>
      <p:pic>
        <p:nvPicPr>
          <p:cNvPr id="6" name="Picture 2" descr="OpenAI">
            <a:extLst>
              <a:ext uri="{FF2B5EF4-FFF2-40B4-BE49-F238E27FC236}">
                <a16:creationId xmlns:a16="http://schemas.microsoft.com/office/drawing/2014/main" id="{428C2458-D68B-4FCA-949A-D66B3081CA2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22713" y="578483"/>
            <a:ext cx="1267313" cy="8772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itHub">
            <a:extLst>
              <a:ext uri="{FF2B5EF4-FFF2-40B4-BE49-F238E27FC236}">
                <a16:creationId xmlns:a16="http://schemas.microsoft.com/office/drawing/2014/main" id="{762F43B8-EFF0-4722-92DB-833BE5DF529F}"/>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114" y="533081"/>
            <a:ext cx="1564949" cy="88028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184C291-6C3A-4D55-AAF3-C8DB2240E285}"/>
              </a:ext>
            </a:extLst>
          </p:cNvPr>
          <p:cNvSpPr txBox="1"/>
          <p:nvPr/>
        </p:nvSpPr>
        <p:spPr>
          <a:xfrm>
            <a:off x="810396" y="2002008"/>
            <a:ext cx="215493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chemeClr val="accent1"/>
                </a:solidFill>
                <a:effectLst/>
                <a:uLnTx/>
                <a:uFillTx/>
                <a:latin typeface="Segoe UI Semibold"/>
                <a:ea typeface="+mn-ea"/>
                <a:cs typeface="+mn-cs"/>
              </a:rPr>
              <a:t>OpenAI</a:t>
            </a:r>
            <a:r>
              <a:rPr kumimoji="0" lang="en-US" sz="1800" b="0" i="0" u="none" strike="noStrike" kern="1200" cap="none" spc="0" normalizeH="0" baseline="0" noProof="0">
                <a:ln>
                  <a:noFill/>
                </a:ln>
                <a:solidFill>
                  <a:schemeClr val="accent1"/>
                </a:solidFill>
                <a:effectLst/>
                <a:uLnTx/>
                <a:uFillTx/>
                <a:latin typeface="Segoe UI Semibold"/>
                <a:ea typeface="+mn-ea"/>
                <a:cs typeface="+mn-cs"/>
              </a:rPr>
              <a:t> Codex Model</a:t>
            </a:r>
          </a:p>
        </p:txBody>
      </p:sp>
      <p:sp>
        <p:nvSpPr>
          <p:cNvPr id="23" name="TextBox 22">
            <a:extLst>
              <a:ext uri="{FF2B5EF4-FFF2-40B4-BE49-F238E27FC236}">
                <a16:creationId xmlns:a16="http://schemas.microsoft.com/office/drawing/2014/main" id="{75CBE02D-90AF-4EFE-841B-B9FD1334361C}"/>
              </a:ext>
            </a:extLst>
          </p:cNvPr>
          <p:cNvSpPr txBox="1"/>
          <p:nvPr/>
        </p:nvSpPr>
        <p:spPr>
          <a:xfrm>
            <a:off x="810396" y="5641572"/>
            <a:ext cx="215493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6F3F1"/>
                </a:solidFill>
                <a:effectLst/>
                <a:uLnTx/>
                <a:uFillTx/>
                <a:latin typeface="Segoe UI Semibold"/>
                <a:ea typeface="+mn-ea"/>
                <a:cs typeface="+mn-cs"/>
              </a:rPr>
              <a:t>Public code and text on the internet</a:t>
            </a:r>
          </a:p>
        </p:txBody>
      </p:sp>
      <p:sp>
        <p:nvSpPr>
          <p:cNvPr id="16" name="TextBox 15">
            <a:extLst>
              <a:ext uri="{FF2B5EF4-FFF2-40B4-BE49-F238E27FC236}">
                <a16:creationId xmlns:a16="http://schemas.microsoft.com/office/drawing/2014/main" id="{8E67B427-F1F5-4787-BCEF-1641C8A8E87D}"/>
              </a:ext>
            </a:extLst>
          </p:cNvPr>
          <p:cNvSpPr txBox="1"/>
          <p:nvPr/>
        </p:nvSpPr>
        <p:spPr>
          <a:xfrm>
            <a:off x="3596063" y="2002008"/>
            <a:ext cx="215493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mn-cs"/>
              </a:rPr>
              <a:t>GitHub</a:t>
            </a:r>
          </a:p>
        </p:txBody>
      </p:sp>
      <p:sp>
        <p:nvSpPr>
          <p:cNvPr id="2" name="Title 30">
            <a:extLst>
              <a:ext uri="{FF2B5EF4-FFF2-40B4-BE49-F238E27FC236}">
                <a16:creationId xmlns:a16="http://schemas.microsoft.com/office/drawing/2014/main" id="{66038D2E-1E04-1F71-33BE-52C615EC36D1}"/>
              </a:ext>
            </a:extLst>
          </p:cNvPr>
          <p:cNvSpPr txBox="1">
            <a:spLocks/>
          </p:cNvSpPr>
          <p:nvPr/>
        </p:nvSpPr>
        <p:spPr>
          <a:xfrm>
            <a:off x="3675595" y="4652284"/>
            <a:ext cx="1995872"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a:spcBef>
                <a:spcPts val="0"/>
              </a:spcBef>
              <a:defRPr/>
            </a:pPr>
            <a:r>
              <a:rPr lang="en-US" sz="1600" spc="0">
                <a:ln>
                  <a:noFill/>
                </a:ln>
                <a:solidFill>
                  <a:srgbClr val="F6F3F1"/>
                </a:solidFill>
                <a:latin typeface="Segoe UI Semibold"/>
                <a:cs typeface="+mn-cs"/>
              </a:rPr>
              <a:t>GitHub</a:t>
            </a:r>
            <a:br>
              <a:rPr lang="en-US" sz="1600" spc="0">
                <a:ln>
                  <a:noFill/>
                </a:ln>
                <a:solidFill>
                  <a:srgbClr val="F6F3F1"/>
                </a:solidFill>
                <a:latin typeface="Segoe UI Semibold"/>
                <a:cs typeface="+mn-cs"/>
              </a:rPr>
            </a:br>
            <a:r>
              <a:rPr lang="en-US" sz="1600" spc="0">
                <a:ln>
                  <a:noFill/>
                </a:ln>
                <a:solidFill>
                  <a:srgbClr val="F6F3F1"/>
                </a:solidFill>
                <a:latin typeface="Segoe UI Semibold"/>
                <a:cs typeface="+mn-cs"/>
              </a:rPr>
              <a:t>Copilot Service</a:t>
            </a:r>
          </a:p>
        </p:txBody>
      </p:sp>
      <p:pic>
        <p:nvPicPr>
          <p:cNvPr id="1034" name="Picture 10" descr="GitHub Copilot Service&#10;">
            <a:extLst>
              <a:ext uri="{FF2B5EF4-FFF2-40B4-BE49-F238E27FC236}">
                <a16:creationId xmlns:a16="http://schemas.microsoft.com/office/drawing/2014/main" id="{59F3CE48-8414-7FA8-DD5F-95C3890F060A}"/>
              </a:ext>
            </a:extLst>
          </p:cNvPr>
          <p:cNvPicPr>
            <a:picLocks noChangeAspect="1" noChangeArrowheads="1"/>
          </p:cNvPicPr>
          <p:nvPr/>
        </p:nvPicPr>
        <p:blipFill>
          <a:blip r:embed="rId10">
            <a:clrChange>
              <a:clrFrom>
                <a:srgbClr val="1B1E23"/>
              </a:clrFrom>
              <a:clrTo>
                <a:srgbClr val="1B1E23">
                  <a:alpha val="0"/>
                </a:srgbClr>
              </a:clrTo>
            </a:clrChange>
            <a:extLst>
              <a:ext uri="{28A0092B-C50C-407E-A947-70E740481C1C}">
                <a14:useLocalDpi xmlns:a14="http://schemas.microsoft.com/office/drawing/2010/main" val="0"/>
              </a:ext>
            </a:extLst>
          </a:blip>
          <a:srcRect/>
          <a:stretch>
            <a:fillRect/>
          </a:stretch>
        </p:blipFill>
        <p:spPr bwMode="auto">
          <a:xfrm>
            <a:off x="6304165" y="1267380"/>
            <a:ext cx="1865121" cy="100429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4D32E62-8B20-40DA-90C5-F0C93FE4D6F5}"/>
              </a:ext>
            </a:extLst>
          </p:cNvPr>
          <p:cNvSpPr txBox="1"/>
          <p:nvPr/>
        </p:nvSpPr>
        <p:spPr>
          <a:xfrm>
            <a:off x="6055626" y="2967982"/>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Provide editor context</a:t>
            </a:r>
          </a:p>
        </p:txBody>
      </p:sp>
      <p:sp>
        <p:nvSpPr>
          <p:cNvPr id="21" name="TextBox 20">
            <a:extLst>
              <a:ext uri="{FF2B5EF4-FFF2-40B4-BE49-F238E27FC236}">
                <a16:creationId xmlns:a16="http://schemas.microsoft.com/office/drawing/2014/main" id="{DAFF3C67-E271-4F92-9A9A-7F3077B35201}"/>
              </a:ext>
            </a:extLst>
          </p:cNvPr>
          <p:cNvSpPr txBox="1"/>
          <p:nvPr/>
        </p:nvSpPr>
        <p:spPr>
          <a:xfrm>
            <a:off x="6055626" y="3529415"/>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Provide suggestions</a:t>
            </a:r>
          </a:p>
        </p:txBody>
      </p:sp>
      <p:sp>
        <p:nvSpPr>
          <p:cNvPr id="22" name="TextBox 21">
            <a:extLst>
              <a:ext uri="{FF2B5EF4-FFF2-40B4-BE49-F238E27FC236}">
                <a16:creationId xmlns:a16="http://schemas.microsoft.com/office/drawing/2014/main" id="{4E913AA9-7DF4-4197-97E3-ECF8347087D9}"/>
              </a:ext>
            </a:extLst>
          </p:cNvPr>
          <p:cNvSpPr txBox="1"/>
          <p:nvPr/>
        </p:nvSpPr>
        <p:spPr>
          <a:xfrm>
            <a:off x="6055626" y="4090849"/>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Improve suggestions</a:t>
            </a:r>
          </a:p>
        </p:txBody>
      </p:sp>
      <p:sp>
        <p:nvSpPr>
          <p:cNvPr id="17" name="TextBox 16">
            <a:extLst>
              <a:ext uri="{FF2B5EF4-FFF2-40B4-BE49-F238E27FC236}">
                <a16:creationId xmlns:a16="http://schemas.microsoft.com/office/drawing/2014/main" id="{27F4597D-CA74-40B4-9E58-8DD757067D0F}"/>
              </a:ext>
            </a:extLst>
          </p:cNvPr>
          <p:cNvSpPr txBox="1"/>
          <p:nvPr/>
        </p:nvSpPr>
        <p:spPr>
          <a:xfrm>
            <a:off x="9036743" y="2002008"/>
            <a:ext cx="215493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mn-cs"/>
              </a:rPr>
              <a:t>Private code</a:t>
            </a:r>
          </a:p>
        </p:txBody>
      </p:sp>
    </p:spTree>
    <p:extLst>
      <p:ext uri="{BB962C8B-B14F-4D97-AF65-F5344CB8AC3E}">
        <p14:creationId xmlns:p14="http://schemas.microsoft.com/office/powerpoint/2010/main" val="39838675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ECE1D6EE-5C7D-B51C-E4F0-3ABD1E6092A1}"/>
              </a:ext>
              <a:ext uri="{C183D7F6-B498-43B3-948B-1728B52AA6E4}">
                <adec:decorative xmlns:adec="http://schemas.microsoft.com/office/drawing/2017/decorative" val="1"/>
              </a:ext>
            </a:extLst>
          </p:cNvPr>
          <p:cNvPicPr>
            <a:picLocks noChangeAspect="1" noChangeArrowheads="1"/>
          </p:cNvPicPr>
          <p:nvPr/>
        </p:nvPicPr>
        <p:blipFill rotWithShape="1">
          <a:blip r:embed="rId3">
            <a:alphaModFix amt="23000"/>
            <a:extLst>
              <a:ext uri="{28A0092B-C50C-407E-A947-70E740481C1C}">
                <a14:useLocalDpi xmlns:a14="http://schemas.microsoft.com/office/drawing/2010/main" val="0"/>
              </a:ext>
            </a:extLst>
          </a:blip>
          <a:srcRect l="18423" r="20158"/>
          <a:stretch/>
        </p:blipFill>
        <p:spPr bwMode="auto">
          <a:xfrm>
            <a:off x="0" y="-17707"/>
            <a:ext cx="12192000" cy="68934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4">
            <a:extLst>
              <a:ext uri="{FF2B5EF4-FFF2-40B4-BE49-F238E27FC236}">
                <a16:creationId xmlns:a16="http://schemas.microsoft.com/office/drawing/2014/main" id="{BB0ACE3D-D9B9-B69A-3809-B97A202851D2}"/>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551" y="3712342"/>
            <a:ext cx="2462258" cy="24622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16">
            <a:extLst>
              <a:ext uri="{FF2B5EF4-FFF2-40B4-BE49-F238E27FC236}">
                <a16:creationId xmlns:a16="http://schemas.microsoft.com/office/drawing/2014/main" id="{F85F9550-0284-A3BD-5EED-65CB2964E909}"/>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5159" y="3712342"/>
            <a:ext cx="2462258" cy="24622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18">
            <a:extLst>
              <a:ext uri="{FF2B5EF4-FFF2-40B4-BE49-F238E27FC236}">
                <a16:creationId xmlns:a16="http://schemas.microsoft.com/office/drawing/2014/main" id="{1653F2C5-6BFC-C207-CA1C-4C7C893733DE}"/>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6355" y="3712342"/>
            <a:ext cx="2462258" cy="24622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2" name="Title 21">
            <a:extLst>
              <a:ext uri="{FF2B5EF4-FFF2-40B4-BE49-F238E27FC236}">
                <a16:creationId xmlns:a16="http://schemas.microsoft.com/office/drawing/2014/main" id="{9D39C096-2D83-78AF-A807-C158DFC1FC56}"/>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a:t>DALL E 2</a:t>
            </a:r>
            <a:br>
              <a:rPr lang="en-US"/>
            </a:br>
            <a:endParaRPr lang="en-US"/>
          </a:p>
        </p:txBody>
      </p:sp>
      <p:pic>
        <p:nvPicPr>
          <p:cNvPr id="20" name="Picture 2" descr="OpenAI">
            <a:extLst>
              <a:ext uri="{FF2B5EF4-FFF2-40B4-BE49-F238E27FC236}">
                <a16:creationId xmlns:a16="http://schemas.microsoft.com/office/drawing/2014/main" id="{2B2DDAC2-E7FA-8075-160F-CDA9C9C5E12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8220" y="585788"/>
            <a:ext cx="1768939" cy="12244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ALL-E 2">
            <a:extLst>
              <a:ext uri="{FF2B5EF4-FFF2-40B4-BE49-F238E27FC236}">
                <a16:creationId xmlns:a16="http://schemas.microsoft.com/office/drawing/2014/main" id="{32F8A3C4-FE67-5B07-DCB3-BDCA15C0487B}"/>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744496" y="1910001"/>
            <a:ext cx="1476386" cy="438153"/>
          </a:xfrm>
          <a:prstGeom prst="rect">
            <a:avLst/>
          </a:prstGeom>
        </p:spPr>
      </p:pic>
      <p:sp>
        <p:nvSpPr>
          <p:cNvPr id="5" name="TextBox 4">
            <a:extLst>
              <a:ext uri="{FF2B5EF4-FFF2-40B4-BE49-F238E27FC236}">
                <a16:creationId xmlns:a16="http://schemas.microsoft.com/office/drawing/2014/main" id="{20E70777-1530-FC46-E9AA-9976DD104B5B}"/>
              </a:ext>
            </a:extLst>
          </p:cNvPr>
          <p:cNvSpPr txBox="1"/>
          <p:nvPr/>
        </p:nvSpPr>
        <p:spPr>
          <a:xfrm>
            <a:off x="492760" y="2844225"/>
            <a:ext cx="329184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srgbClr val="FFFFFF"/>
                </a:solidFill>
                <a:effectLst/>
                <a:uLnTx/>
                <a:uFillTx/>
                <a:ea typeface="+mn-ea"/>
                <a:cs typeface="+mn-cs"/>
              </a:rPr>
              <a:t>An astronaut riding a horse in a photorealistic style</a:t>
            </a:r>
          </a:p>
        </p:txBody>
      </p:sp>
      <p:sp>
        <p:nvSpPr>
          <p:cNvPr id="9" name="TextBox 8">
            <a:extLst>
              <a:ext uri="{FF2B5EF4-FFF2-40B4-BE49-F238E27FC236}">
                <a16:creationId xmlns:a16="http://schemas.microsoft.com/office/drawing/2014/main" id="{DB2FE0C4-7185-ACEB-A363-013513AC4AA5}"/>
              </a:ext>
            </a:extLst>
          </p:cNvPr>
          <p:cNvSpPr txBox="1"/>
          <p:nvPr/>
        </p:nvSpPr>
        <p:spPr>
          <a:xfrm>
            <a:off x="4524907" y="2844225"/>
            <a:ext cx="3145154"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srgbClr val="FFFFFF"/>
                </a:solidFill>
                <a:effectLst/>
                <a:uLnTx/>
                <a:uFillTx/>
                <a:ea typeface="+mn-ea"/>
                <a:cs typeface="+mn-cs"/>
              </a:rPr>
              <a:t>Teddy bear working on new AI research on the moon in 1980</a:t>
            </a:r>
          </a:p>
        </p:txBody>
      </p:sp>
      <p:sp>
        <p:nvSpPr>
          <p:cNvPr id="7" name="TextBox 6">
            <a:extLst>
              <a:ext uri="{FF2B5EF4-FFF2-40B4-BE49-F238E27FC236}">
                <a16:creationId xmlns:a16="http://schemas.microsoft.com/office/drawing/2014/main" id="{B67CF301-FE4F-D6F0-CF28-EBBDBA27BC30}"/>
              </a:ext>
            </a:extLst>
          </p:cNvPr>
          <p:cNvSpPr txBox="1"/>
          <p:nvPr/>
        </p:nvSpPr>
        <p:spPr>
          <a:xfrm>
            <a:off x="8479376" y="2844225"/>
            <a:ext cx="3153824"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srgbClr val="FFFFFF"/>
                </a:solidFill>
                <a:effectLst/>
                <a:uLnTx/>
                <a:uFillTx/>
                <a:ea typeface="+mn-ea"/>
                <a:cs typeface="+mn-cs"/>
              </a:rPr>
              <a:t>A bowl of soup that looks like a monster knitted out of wool</a:t>
            </a:r>
          </a:p>
        </p:txBody>
      </p:sp>
    </p:spTree>
    <p:extLst>
      <p:ext uri="{BB962C8B-B14F-4D97-AF65-F5344CB8AC3E}">
        <p14:creationId xmlns:p14="http://schemas.microsoft.com/office/powerpoint/2010/main" val="193489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9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4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4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95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05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C2DEE60-BF49-B320-408B-8B3784668795}"/>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4634" y="1464566"/>
            <a:ext cx="3899649" cy="2339789"/>
          </a:xfrm>
          <a:prstGeom prst="rect">
            <a:avLst/>
          </a:prstGeom>
          <a:noFill/>
          <a:extLst>
            <a:ext uri="{909E8E84-426E-40DD-AFC4-6F175D3DCCD1}">
              <a14:hiddenFill xmlns:a14="http://schemas.microsoft.com/office/drawing/2010/main">
                <a:solidFill>
                  <a:srgbClr val="FFFFFF"/>
                </a:solidFill>
              </a14:hiddenFill>
            </a:ext>
          </a:extLst>
        </p:spPr>
      </p:pic>
      <p:pic>
        <p:nvPicPr>
          <p:cNvPr id="3" name="1.ca845c5f">
            <a:hlinkClick r:id="" action="ppaction://media"/>
            <a:extLst>
              <a:ext uri="{FF2B5EF4-FFF2-40B4-BE49-F238E27FC236}">
                <a16:creationId xmlns:a16="http://schemas.microsoft.com/office/drawing/2014/main" id="{50A86F2F-85B4-D88D-B9DE-C77CB2AB15CB}"/>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24282" y="1464565"/>
            <a:ext cx="3899649" cy="2339790"/>
          </a:xfrm>
          <a:prstGeom prst="rect">
            <a:avLst/>
          </a:prstGeom>
        </p:spPr>
      </p:pic>
      <p:pic>
        <p:nvPicPr>
          <p:cNvPr id="3076" name="Picture 4">
            <a:extLst>
              <a:ext uri="{FF2B5EF4-FFF2-40B4-BE49-F238E27FC236}">
                <a16:creationId xmlns:a16="http://schemas.microsoft.com/office/drawing/2014/main" id="{7D7D7194-4B7A-B635-760C-FADF2380C641}"/>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4631" y="3900374"/>
            <a:ext cx="3899651" cy="2339790"/>
          </a:xfrm>
          <a:prstGeom prst="rect">
            <a:avLst/>
          </a:prstGeom>
          <a:noFill/>
          <a:extLst>
            <a:ext uri="{909E8E84-426E-40DD-AFC4-6F175D3DCCD1}">
              <a14:hiddenFill xmlns:a14="http://schemas.microsoft.com/office/drawing/2010/main">
                <a:solidFill>
                  <a:srgbClr val="FFFFFF"/>
                </a:solidFill>
              </a14:hiddenFill>
            </a:ext>
          </a:extLst>
        </p:spPr>
      </p:pic>
      <p:pic>
        <p:nvPicPr>
          <p:cNvPr id="4" name="3.5db8a8d8">
            <a:hlinkClick r:id="" action="ppaction://media"/>
            <a:extLst>
              <a:ext uri="{FF2B5EF4-FFF2-40B4-BE49-F238E27FC236}">
                <a16:creationId xmlns:a16="http://schemas.microsoft.com/office/drawing/2014/main" id="{BFBB8E4E-1552-AC7C-9342-E269AABC1D0B}"/>
              </a:ext>
              <a:ext uri="{C183D7F6-B498-43B3-948B-1728B52AA6E4}">
                <adec:decorative xmlns:adec="http://schemas.microsoft.com/office/drawing/2017/decorative" val="1"/>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724279" y="3900374"/>
            <a:ext cx="3899650" cy="2339790"/>
          </a:xfrm>
          <a:prstGeom prst="rect">
            <a:avLst/>
          </a:prstGeom>
        </p:spPr>
      </p:pic>
      <p:sp>
        <p:nvSpPr>
          <p:cNvPr id="13" name="Title 12">
            <a:extLst>
              <a:ext uri="{FF2B5EF4-FFF2-40B4-BE49-F238E27FC236}">
                <a16:creationId xmlns:a16="http://schemas.microsoft.com/office/drawing/2014/main" id="{19E5D9E7-1C14-321C-521C-FB14B63A22BE}"/>
              </a:ext>
            </a:extLst>
          </p:cNvPr>
          <p:cNvSpPr txBox="1">
            <a:spLocks noGrp="1"/>
          </p:cNvSpPr>
          <p:nvPr>
            <p:ph type="title" idx="4294967295"/>
          </p:nvPr>
        </p:nvSpPr>
        <p:spPr>
          <a:xfrm>
            <a:off x="584200" y="1099669"/>
            <a:ext cx="3567527"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a:ln>
                  <a:noFill/>
                </a:ln>
                <a:solidFill>
                  <a:schemeClr val="tx1"/>
                </a:solidFill>
                <a:effectLst/>
                <a:uLnTx/>
                <a:uFillTx/>
                <a:latin typeface="+mj-lt"/>
                <a:ea typeface="+mn-ea"/>
                <a:cs typeface="+mn-cs"/>
              </a:rPr>
              <a:t>NUWA </a:t>
            </a:r>
            <a:r>
              <a:rPr kumimoji="0" lang="en-CA" sz="2400" b="0" i="0" u="none" strike="noStrike" kern="1200" cap="none" spc="0" normalizeH="0" baseline="0" noProof="0">
                <a:ln>
                  <a:noFill/>
                </a:ln>
                <a:solidFill>
                  <a:schemeClr val="accent1"/>
                </a:solidFill>
                <a:effectLst/>
                <a:uLnTx/>
                <a:uFillTx/>
                <a:latin typeface="+mj-lt"/>
                <a:ea typeface="+mn-ea"/>
                <a:cs typeface="+mn-cs"/>
              </a:rPr>
              <a:t>|</a:t>
            </a:r>
            <a:r>
              <a:rPr kumimoji="0" lang="en-CA" sz="2400" b="0" i="0" u="none" strike="noStrike" kern="1200" cap="none" spc="0" normalizeH="0" baseline="0" noProof="0">
                <a:ln>
                  <a:noFill/>
                </a:ln>
                <a:solidFill>
                  <a:schemeClr val="tx1"/>
                </a:solidFill>
                <a:effectLst/>
                <a:uLnTx/>
                <a:uFillTx/>
                <a:latin typeface="+mj-lt"/>
                <a:ea typeface="+mn-ea"/>
                <a:cs typeface="+mn-cs"/>
              </a:rPr>
              <a:t> Infinity</a:t>
            </a:r>
          </a:p>
        </p:txBody>
      </p:sp>
      <p:pic>
        <p:nvPicPr>
          <p:cNvPr id="5" name="MS logo white - EMF" descr="Microsoft">
            <a:extLst>
              <a:ext uri="{FF2B5EF4-FFF2-40B4-BE49-F238E27FC236}">
                <a16:creationId xmlns:a16="http://schemas.microsoft.com/office/drawing/2014/main" id="{D03022D7-3AAE-9586-EB18-D5A72B8BFB8B}"/>
              </a:ext>
            </a:extLst>
          </p:cNvPr>
          <p:cNvPicPr>
            <a:picLocks noChangeAspect="1"/>
          </p:cNvPicPr>
          <p:nvPr/>
        </p:nvPicPr>
        <p:blipFill>
          <a:blip r:embed="rId11"/>
          <a:stretch>
            <a:fillRect/>
          </a:stretch>
        </p:blipFill>
        <p:spPr bwMode="black">
          <a:xfrm>
            <a:off x="584200" y="585788"/>
            <a:ext cx="1366245" cy="292608"/>
          </a:xfrm>
          <a:prstGeom prst="rect">
            <a:avLst/>
          </a:prstGeom>
        </p:spPr>
      </p:pic>
      <p:sp>
        <p:nvSpPr>
          <p:cNvPr id="6" name="TextBox 5">
            <a:extLst>
              <a:ext uri="{FF2B5EF4-FFF2-40B4-BE49-F238E27FC236}">
                <a16:creationId xmlns:a16="http://schemas.microsoft.com/office/drawing/2014/main" id="{D8BA6649-E1F6-3A2E-30F2-3DE2792D385C}"/>
              </a:ext>
            </a:extLst>
          </p:cNvPr>
          <p:cNvSpPr txBox="1"/>
          <p:nvPr/>
        </p:nvSpPr>
        <p:spPr>
          <a:xfrm>
            <a:off x="3990695" y="763989"/>
            <a:ext cx="356752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chemeClr val="accent1"/>
                </a:solidFill>
                <a:effectLst/>
                <a:uLnTx/>
                <a:uFillTx/>
                <a:latin typeface="+mj-lt"/>
                <a:ea typeface="+mn-ea"/>
                <a:cs typeface="+mn-cs"/>
              </a:rPr>
              <a:t>Text to image</a:t>
            </a:r>
          </a:p>
        </p:txBody>
      </p:sp>
      <p:sp>
        <p:nvSpPr>
          <p:cNvPr id="9" name="TextBox 8">
            <a:extLst>
              <a:ext uri="{FF2B5EF4-FFF2-40B4-BE49-F238E27FC236}">
                <a16:creationId xmlns:a16="http://schemas.microsoft.com/office/drawing/2014/main" id="{DC68929D-AA4D-CBED-7FEC-23F57E081825}"/>
              </a:ext>
            </a:extLst>
          </p:cNvPr>
          <p:cNvSpPr txBox="1"/>
          <p:nvPr/>
        </p:nvSpPr>
        <p:spPr>
          <a:xfrm>
            <a:off x="1527175" y="2172795"/>
            <a:ext cx="2038110" cy="92333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ea typeface="+mn-ea"/>
                <a:cs typeface="+mn-cs"/>
              </a:rPr>
              <a:t>A cloudy morning on the beach with the tide coming in</a:t>
            </a:r>
          </a:p>
        </p:txBody>
      </p:sp>
      <p:sp>
        <p:nvSpPr>
          <p:cNvPr id="10" name="TextBox 9">
            <a:extLst>
              <a:ext uri="{FF2B5EF4-FFF2-40B4-BE49-F238E27FC236}">
                <a16:creationId xmlns:a16="http://schemas.microsoft.com/office/drawing/2014/main" id="{FEAFD419-96BB-5C9F-08E5-C4A683793D04}"/>
              </a:ext>
            </a:extLst>
          </p:cNvPr>
          <p:cNvSpPr txBox="1"/>
          <p:nvPr/>
        </p:nvSpPr>
        <p:spPr>
          <a:xfrm>
            <a:off x="1527175" y="4747104"/>
            <a:ext cx="2038110"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ea typeface="+mn-ea"/>
                <a:cs typeface="+mn-cs"/>
              </a:rPr>
              <a:t>Mountains </a:t>
            </a:r>
            <a:br>
              <a:rPr kumimoji="0" lang="en-CA" sz="1800" b="0" i="0" u="none" strike="noStrike" kern="1200" cap="none" spc="0" normalizeH="0" baseline="0" noProof="0">
                <a:ln>
                  <a:noFill/>
                </a:ln>
                <a:solidFill>
                  <a:srgbClr val="FFFFFF"/>
                </a:solidFill>
                <a:effectLst/>
                <a:uLnTx/>
                <a:uFillTx/>
                <a:ea typeface="+mn-ea"/>
                <a:cs typeface="+mn-cs"/>
              </a:rPr>
            </a:br>
            <a:r>
              <a:rPr kumimoji="0" lang="en-CA" sz="1800" b="0" i="0" u="none" strike="noStrike" kern="1200" cap="none" spc="0" normalizeH="0" baseline="0" noProof="0">
                <a:ln>
                  <a:noFill/>
                </a:ln>
                <a:solidFill>
                  <a:srgbClr val="FFFFFF"/>
                </a:solidFill>
                <a:effectLst/>
                <a:uLnTx/>
                <a:uFillTx/>
                <a:ea typeface="+mn-ea"/>
                <a:cs typeface="+mn-cs"/>
              </a:rPr>
              <a:t>with clouds </a:t>
            </a:r>
          </a:p>
        </p:txBody>
      </p:sp>
      <p:sp>
        <p:nvSpPr>
          <p:cNvPr id="15" name="TextBox 14">
            <a:extLst>
              <a:ext uri="{FF2B5EF4-FFF2-40B4-BE49-F238E27FC236}">
                <a16:creationId xmlns:a16="http://schemas.microsoft.com/office/drawing/2014/main" id="{675A9068-3916-99F7-6CE5-1F55A89156B3}"/>
              </a:ext>
            </a:extLst>
          </p:cNvPr>
          <p:cNvSpPr txBox="1"/>
          <p:nvPr/>
        </p:nvSpPr>
        <p:spPr>
          <a:xfrm>
            <a:off x="7890343" y="763989"/>
            <a:ext cx="356752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chemeClr val="accent1"/>
                </a:solidFill>
                <a:effectLst/>
                <a:uLnTx/>
                <a:uFillTx/>
                <a:latin typeface="+mj-lt"/>
                <a:ea typeface="+mn-ea"/>
                <a:cs typeface="+mn-cs"/>
              </a:rPr>
              <a:t>Image to video</a:t>
            </a:r>
          </a:p>
        </p:txBody>
      </p:sp>
    </p:spTree>
    <p:extLst>
      <p:ext uri="{BB962C8B-B14F-4D97-AF65-F5344CB8AC3E}">
        <p14:creationId xmlns:p14="http://schemas.microsoft.com/office/powerpoint/2010/main" val="1468638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76"/>
                                        </p:tgtEl>
                                        <p:attrNameLst>
                                          <p:attrName>style.visibility</p:attrName>
                                        </p:attrNameLst>
                                      </p:cBhvr>
                                      <p:to>
                                        <p:strVal val="visible"/>
                                      </p:to>
                                    </p:set>
                                    <p:animEffect transition="in" filter="fade">
                                      <p:cBhvr>
                                        <p:cTn id="23" dur="500"/>
                                        <p:tgtEl>
                                          <p:spTgt spid="30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 presetClass="mediacall" presetSubtype="0" fill="hold" nodeType="withEffect">
                                  <p:stCondLst>
                                    <p:cond delay="0"/>
                                  </p:stCondLst>
                                  <p:childTnLst>
                                    <p:cmd type="call" cmd="playFrom(0.0)">
                                      <p:cBhvr>
                                        <p:cTn id="34" dur="3200" fill="hold"/>
                                        <p:tgtEl>
                                          <p:spTgt spid="3"/>
                                        </p:tgtEl>
                                      </p:cBhvr>
                                    </p:cmd>
                                  </p:childTnLst>
                                </p:cTn>
                              </p:par>
                              <p:par>
                                <p:cTn id="35" presetID="10" presetClass="entr" presetSubtype="0" fill="hold" nodeType="withEffect">
                                  <p:stCondLst>
                                    <p:cond delay="5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 presetClass="mediacall" presetSubtype="0" fill="hold" nodeType="withEffect">
                                  <p:stCondLst>
                                    <p:cond delay="500"/>
                                  </p:stCondLst>
                                  <p:childTnLst>
                                    <p:cmd type="call" cmd="playFrom(0.0)">
                                      <p:cBhvr>
                                        <p:cTn id="39" dur="3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repeatCount="indefinite" fill="hold" display="0">
                  <p:stCondLst>
                    <p:cond delay="indefinite"/>
                  </p:stCondLst>
                </p:cTn>
                <p:tgtEl>
                  <p:spTgt spid="3"/>
                </p:tgtEl>
              </p:cMediaNode>
            </p:video>
            <p:video>
              <p:cMediaNode vol="80000">
                <p:cTn id="41" repeatCount="indefinite" fill="hold" display="0">
                  <p:stCondLst>
                    <p:cond delay="indefinite"/>
                  </p:stCondLst>
                </p:cTn>
                <p:tgtEl>
                  <p:spTgt spid="4"/>
                </p:tgtEl>
              </p:cMediaNode>
            </p:video>
          </p:childTnLst>
        </p:cTn>
      </p:par>
    </p:tnLst>
    <p:bldLst>
      <p:bldP spid="6" grpId="0"/>
      <p:bldP spid="9" grpId="0"/>
      <p:bldP spid="10" grpId="0"/>
      <p:bldP spid="15" grpId="0"/>
    </p:bldLst>
  </p:timing>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10D816D6EA5B46A7E3DCFF711BB30B" ma:contentTypeVersion="7" ma:contentTypeDescription="Create a new document." ma:contentTypeScope="" ma:versionID="ccc03063ec56c753e5a4b056e4c35499">
  <xsd:schema xmlns:xsd="http://www.w3.org/2001/XMLSchema" xmlns:xs="http://www.w3.org/2001/XMLSchema" xmlns:p="http://schemas.microsoft.com/office/2006/metadata/properties" xmlns:ns1="http://schemas.microsoft.com/sharepoint/v3" xmlns:ns2="b57f2ee1-3d9f-4199-ba84-f332378b706d" xmlns:ns3="1ddcdd8e-d90c-41d8-9bad-b04c420ec5bb" targetNamespace="http://schemas.microsoft.com/office/2006/metadata/properties" ma:root="true" ma:fieldsID="580f12337e5d78941c44fe9189f91a01" ns1:_="" ns2:_="" ns3:_="">
    <xsd:import namespace="http://schemas.microsoft.com/sharepoint/v3"/>
    <xsd:import namespace="b57f2ee1-3d9f-4199-ba84-f332378b706d"/>
    <xsd:import namespace="1ddcdd8e-d90c-41d8-9bad-b04c420ec5b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7f2ee1-3d9f-4199-ba84-f332378b70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dcdd8e-d90c-41d8-9bad-b04c420ec5b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dcdd8e-d90c-41d8-9bad-b04c420ec5bb">
      <UserInfo>
        <DisplayName>Danielle Cass</DisplayName>
        <AccountId>581</AccountId>
        <AccountType/>
      </UserInfo>
      <UserInfo>
        <DisplayName>Matt Sinclair</DisplayName>
        <AccountId>571</AccountId>
        <AccountType/>
      </UserInfo>
      <UserInfo>
        <DisplayName>Kaza Sriram</DisplayName>
        <AccountId>24</AccountId>
        <AccountType/>
      </UserInfo>
      <UserInfo>
        <DisplayName>Brandon Cohen (Lions and Tigers)</DisplayName>
        <AccountId>477</AccountId>
        <AccountType/>
      </UserInfo>
      <UserInfo>
        <DisplayName>Anand Raman</DisplayName>
        <AccountId>47</AccountId>
        <AccountType/>
      </UserInfo>
    </SharedWithUsers>
  </documentManagement>
</p:properties>
</file>

<file path=customXml/itemProps1.xml><?xml version="1.0" encoding="utf-8"?>
<ds:datastoreItem xmlns:ds="http://schemas.openxmlformats.org/officeDocument/2006/customXml" ds:itemID="{A0EED17B-F609-411E-840C-8A361DF5E053}">
  <ds:schemaRefs>
    <ds:schemaRef ds:uri="Strauss.PersonalizationDefinition"/>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529C7F4-1F7E-4306-BC92-49109B12AF8A}"/>
</file>

<file path=customXml/itemProps4.xml><?xml version="1.0" encoding="utf-8"?>
<ds:datastoreItem xmlns:ds="http://schemas.openxmlformats.org/officeDocument/2006/customXml" ds:itemID="{D9A245F5-A76B-41C4-9250-9A986D3F87F8}">
  <ds:schemaRefs>
    <ds:schemaRef ds:uri="Strauss.PersonalizationDefinition"/>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www.w3.org/XML/1998/namespace"/>
    <ds:schemaRef ds:uri="http://schemas.microsoft.com/office/2006/documentManagement/types"/>
    <ds:schemaRef ds:uri="http://purl.org/dc/terms/"/>
    <ds:schemaRef ds:uri="d966e3e0-45a3-4ff6-93f9-0ba505957e97"/>
    <ds:schemaRef ds:uri="http://purl.org/dc/dcmitype/"/>
    <ds:schemaRef ds:uri="http://schemas.microsoft.com/office/infopath/2007/PartnerControls"/>
    <ds:schemaRef ds:uri="http://schemas.openxmlformats.org/package/2006/metadata/core-properties"/>
    <ds:schemaRef ds:uri="f425c935-7f70-4232-a06c-6284a3c1c4a7"/>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500</TotalTime>
  <Words>6978</Words>
  <Application>Microsoft Macintosh PowerPoint</Application>
  <PresentationFormat>Widescreen</PresentationFormat>
  <Paragraphs>673</Paragraphs>
  <Slides>44</Slides>
  <Notes>41</Notes>
  <HiddenSlides>2</HiddenSlides>
  <MMClips>5</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44</vt:i4>
      </vt:variant>
    </vt:vector>
  </HeadingPairs>
  <TitlesOfParts>
    <vt:vector size="60" baseType="lpstr">
      <vt:lpstr>Arial</vt:lpstr>
      <vt:lpstr>Calibri</vt:lpstr>
      <vt:lpstr>ColfaxAI</vt:lpstr>
      <vt:lpstr>Consolas</vt:lpstr>
      <vt:lpstr>Helvetica</vt:lpstr>
      <vt:lpstr>Lyon</vt:lpstr>
      <vt:lpstr>Roboto Mono</vt:lpstr>
      <vt:lpstr>Segoe UI</vt:lpstr>
      <vt:lpstr>Segoe UI </vt:lpstr>
      <vt:lpstr>Segoe UI Semibold</vt:lpstr>
      <vt:lpstr>SegoeUI</vt:lpstr>
      <vt:lpstr>Söhne</vt:lpstr>
      <vt:lpstr>Source Serif Pro</vt:lpstr>
      <vt:lpstr>Wingdings</vt:lpstr>
      <vt:lpstr>Black Template</vt:lpstr>
      <vt:lpstr>3_Azure black</vt:lpstr>
      <vt:lpstr>Azure OpenAI Service</vt:lpstr>
      <vt:lpstr>Agenda</vt:lpstr>
      <vt:lpstr>Generative AI</vt:lpstr>
      <vt:lpstr>Traditional model development High cost and slow deployment—each service is trained disjointly</vt:lpstr>
      <vt:lpstr>Foundation Models</vt:lpstr>
      <vt:lpstr>Why is the sky blue?</vt:lpstr>
      <vt:lpstr>OpenAI + Github </vt:lpstr>
      <vt:lpstr>DALL E 2 </vt:lpstr>
      <vt:lpstr>NUWA | Infinity</vt:lpstr>
      <vt:lpstr>Our partnership with OpenAI</vt:lpstr>
      <vt:lpstr>Generative AI</vt:lpstr>
      <vt:lpstr>Azure  OpenAI Service</vt:lpstr>
      <vt:lpstr>Azure OpenAI | Family of Models</vt:lpstr>
      <vt:lpstr>Azure OpenAI | GPT-3 Family of Models</vt:lpstr>
      <vt:lpstr>Azure OpenAI | Comparing the GPT-3.5 models</vt:lpstr>
      <vt:lpstr>Azure OpenAI | Overview of GPT-3</vt:lpstr>
      <vt:lpstr>Azure OpenAI | GPT-3 Models</vt:lpstr>
      <vt:lpstr>Azure OpenAI | GPT-3 Prompt Design</vt:lpstr>
      <vt:lpstr>Azure OpenAI | GPT-3 Ideate, Experiment and Fine-Tune</vt:lpstr>
      <vt:lpstr>Codex Models</vt:lpstr>
      <vt:lpstr>Codex Models</vt:lpstr>
      <vt:lpstr>Codex Models</vt:lpstr>
      <vt:lpstr>OpenAI Codex Model </vt:lpstr>
      <vt:lpstr>Power BI Generating DAX expressions with natural language</vt:lpstr>
      <vt:lpstr>Power Platform Power Fx formulas</vt:lpstr>
      <vt:lpstr>DALL•E 2</vt:lpstr>
      <vt:lpstr>RTL </vt:lpstr>
      <vt:lpstr>Mattel </vt:lpstr>
      <vt:lpstr>Microsoft Designer </vt:lpstr>
      <vt:lpstr>Azure OpenAI | When to use it</vt:lpstr>
      <vt:lpstr>OpenAI, Azure OpenAI Service,  Cognitive Service to Language </vt:lpstr>
      <vt:lpstr>Azure OpenAI | Benefits</vt:lpstr>
      <vt:lpstr>Unlock new use cases</vt:lpstr>
      <vt:lpstr>Examples of multiple model use cases</vt:lpstr>
      <vt:lpstr>Azure OpenAI Service  Use cases</vt:lpstr>
      <vt:lpstr>Azure OpenAI Service  Use cases</vt:lpstr>
      <vt:lpstr>Azure OpenAI Service  Use cases</vt:lpstr>
      <vt:lpstr>Azure OpenAI Service  Use cases</vt:lpstr>
      <vt:lpstr>Additional  considerations</vt:lpstr>
      <vt:lpstr>Pricing details</vt:lpstr>
      <vt:lpstr>STRABAG</vt:lpstr>
      <vt:lpstr>CARMAX</vt:lpstr>
      <vt:lpstr>TRELENT</vt:lpstr>
      <vt:lpstr>FAQ</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notes</dc:title>
  <dc:subject>&lt;Event name&gt;</dc:subject>
  <dc:creator>Taylor Rozek</dc:creator>
  <cp:keywords/>
  <dc:description/>
  <cp:lastModifiedBy>Marina Marenkov</cp:lastModifiedBy>
  <cp:revision>5</cp:revision>
  <dcterms:created xsi:type="dcterms:W3CDTF">2023-02-16T18:11:21Z</dcterms:created>
  <dcterms:modified xsi:type="dcterms:W3CDTF">2023-04-18T12:59:36Z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0x010100815FA2F295C3394ABF23FD35B9DF8792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